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notesSlides/notesSlide105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gs/tag38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notesSlides/notesSlide30.xml" ContentType="application/vnd.openxmlformats-officedocument.presentationml.notesSlide+xml"/>
  <Override PartName="/ppt/tags/tag52.xml" ContentType="application/vnd.openxmlformats-officedocument.presentationml.tags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25.xml" ContentType="application/vnd.openxmlformats-officedocument.presentationml.slide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66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124.xml" ContentType="application/vnd.openxmlformats-officedocument.presentationml.notesSlide+xml"/>
  <Override PartName="/ppt/slides/slide55.xml" ContentType="application/vnd.openxmlformats-officedocument.presentationml.slide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57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13.xml" ContentType="application/vnd.openxmlformats-officedocument.presentationml.notes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notesSlides/notesSlide46.xml" ContentType="application/vnd.openxmlformats-officedocument.presentationml.notesSlide+xml"/>
  <Override PartName="/ppt/notesSlides/notesSlide93.xml" ContentType="application/vnd.openxmlformats-officedocument.presentationml.notesSlide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60.xml" ContentType="application/vnd.openxmlformats-officedocument.presentationml.notesSlide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slides/slide108.xml" ContentType="application/vnd.openxmlformats-officedocument.presentationml.slide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notesSlides/notesSlide118.xml" ContentType="application/vnd.openxmlformats-officedocument.presentationml.notesSlide+xml"/>
  <Override PartName="/ppt/slides/slide49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ppt/notesSlides/notesSlide107.xml" ContentType="application/vnd.openxmlformats-officedocument.presentationml.notesSlide+xml"/>
  <Override PartName="/ppt/slides/slide38.xml" ContentType="application/vnd.openxmlformats-officedocument.presentationml.slide+xml"/>
  <Override PartName="/ppt/slides/slide85.xml" ContentType="application/vnd.openxmlformats-officedocument.presentationml.slide+xml"/>
  <Override PartName="/ppt/slides/slide122.xml" ContentType="application/vnd.openxmlformats-officedocument.presentationml.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s/slide27.xml" ContentType="application/vnd.openxmlformats-officedocument.presentationml.slide+xml"/>
  <Override PartName="/ppt/slides/slide74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121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100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110.xml" ContentType="application/vnd.openxmlformats-officedocument.presentationml.notesSlide+xml"/>
  <Override PartName="/ppt/slides/slide41.xml" ContentType="application/vnd.openxmlformats-officedocument.presentationml.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tags/tag29.xml" ContentType="application/vnd.openxmlformats-officedocument.presentationml.tags+xml"/>
  <Override PartName="/ppt/notesSlides/notesSlide90.xml" ContentType="application/vnd.openxmlformats-officedocument.presentationml.notesSlide+xml"/>
  <Override PartName="/ppt/slides/slide30.xml" ContentType="application/vnd.openxmlformats-officedocument.presentationml.slide+xml"/>
  <Override PartName="/ppt/notesSlides/notesSlide32.xml" ContentType="application/vnd.openxmlformats-officedocument.presentationml.notesSlide+xml"/>
  <Override PartName="/ppt/tags/tag18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43.xml" ContentType="application/vnd.openxmlformats-officedocument.presentationml.tags+xml"/>
  <Override PartName="/ppt/slides/slide79.xml" ContentType="application/vnd.openxmlformats-officedocument.presentationml.slide+xml"/>
  <Override PartName="/ppt/slides/slide127.xml" ContentType="application/vnd.openxmlformats-officedocument.presentationml.slide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126.xml" ContentType="application/vnd.openxmlformats-officedocument.presentationml.notesSlide+xml"/>
  <Override PartName="/ppt/slides/slide57.xml" ContentType="application/vnd.openxmlformats-officedocument.presentationml.slide+xml"/>
  <Override PartName="/ppt/slides/slide105.xml" ContentType="application/vnd.openxmlformats-officedocument.presentationml.slid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59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15.xml" ContentType="application/vnd.openxmlformats-officedocument.presentationml.notesSlide+xml"/>
  <Override PartName="/ppt/slides/slide46.xml" ContentType="application/vnd.openxmlformats-officedocument.presentationml.slide+xml"/>
  <Override PartName="/ppt/slides/slide93.xml" ContentType="application/vnd.openxmlformats-officedocument.presentationml.slide+xml"/>
  <Override PartName="/ppt/notesSlides/notesSlide48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Override PartName="/ppt/notesSlides/notesSlide37.xml" ContentType="application/vnd.openxmlformats-officedocument.presentationml.notesSlide+xml"/>
  <Override PartName="/ppt/notesSlides/notesSlide84.xml" ContentType="application/vnd.openxmlformats-officedocument.presentationml.notesSlide+xml"/>
  <Override PartName="/ppt/tags/tag59.xml" ContentType="application/vnd.openxmlformats-officedocument.presentationml.tags+xml"/>
  <Override PartName="/ppt/slides/slide13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62.xml" ContentType="application/vnd.openxmlformats-officedocument.presentationml.notesSlide+xml"/>
  <Override PartName="/ppt/tags/tag37.xml" ContentType="application/vnd.openxmlformats-officedocument.presentationml.tags+xml"/>
  <Override PartName="/ppt/notesSlides/notesSlide73.xml" ContentType="application/vnd.openxmlformats-officedocument.presentationml.notesSlide+xml"/>
  <Override PartName="/ppt/tags/tag48.xml" ContentType="application/vnd.openxmlformats-officedocument.presentationml.tags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tags/tag26.xml" ContentType="application/vnd.openxmlformats-officedocument.presentationml.tags+xml"/>
  <Override PartName="/ppt/notesSlides/notesSlide80.xml" ContentType="application/vnd.openxmlformats-officedocument.presentationml.notesSlide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40.xml" ContentType="application/vnd.openxmlformats-officedocument.presentationml.notesSlide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notesSlides/notesSlide109.xml" ContentType="application/vnd.openxmlformats-officedocument.presentationml.notesSlide+xml"/>
  <Override PartName="/ppt/notesSlides/notesSlide127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tags/tag11.xml" ContentType="application/vnd.openxmlformats-officedocument.presentationml.tags+xml"/>
  <Override PartName="/ppt/notesSlides/notesSlide89.xml" ContentType="application/vnd.openxmlformats-officedocument.presentationml.notesSlide+xml"/>
  <Override PartName="/ppt/notesSlides/notesSlide116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notesSlides/notesSlide78.xml" ContentType="application/vnd.openxmlformats-officedocument.presentationml.notesSlide+xml"/>
  <Override PartName="/ppt/notesSlides/notesSlide123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notesSlides/notesSlide67.xml" ContentType="application/vnd.openxmlformats-officedocument.presentationml.notesSlide+xml"/>
  <Override PartName="/ppt/notesSlides/notesSlide112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tags/tag45.xml" ContentType="application/vnd.openxmlformats-officedocument.presentationml.tags+xml"/>
  <Override PartName="/ppt/notesSlides/notesSlide12.xml" ContentType="application/vnd.openxmlformats-officedocument.presentationml.notesSlide+xml"/>
  <Override PartName="/ppt/tags/tag34.xml" ContentType="application/vnd.openxmlformats-officedocument.presentationml.tags+xml"/>
  <Override PartName="/ppt/slides/slide118.xml" ContentType="application/vnd.openxmlformats-officedocument.presentationml.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notesSlides/notesSlide128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107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notesSlides/notesSlide106.xml" ContentType="application/vnd.openxmlformats-officedocument.presentationml.notesSlide+xml"/>
  <Override PartName="/ppt/notesSlides/notesSlide117.xml" ContentType="application/vnd.openxmlformats-officedocument.presentationml.notesSlide+xml"/>
  <Override PartName="/ppt/slides/slide48.xml" ContentType="application/vnd.openxmlformats-officedocument.presentationml.slide+xml"/>
  <Override PartName="/ppt/slides/slide95.xml" ContentType="application/vnd.openxmlformats-officedocument.presentationml.slide+xml"/>
  <Override PartName="/ppt/notesSlides/notesSlide3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notesSlides/notesSlide39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62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tags/tag39.xml" ContentType="application/vnd.openxmlformats-officedocument.presentationml.tags+xml"/>
  <Override PartName="/ppt/notesSlides/notesSlide120.xml" ContentType="application/vnd.openxmlformats-officedocument.presentationml.notes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notesSlides/notesSlide53.xml" ContentType="application/vnd.openxmlformats-officedocument.presentationml.notesSlide+xml"/>
  <Override PartName="/ppt/tags/tag28.xml" ContentType="application/vnd.openxmlformats-officedocument.presentationml.tags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notesSlides/notesSlide42.xml" ContentType="application/vnd.openxmlformats-officedocument.presentationml.notesSlide+xml"/>
  <Override PartName="/ppt/tags/tag64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53.xml" ContentType="application/vnd.openxmlformats-officedocument.presentationml.tags+xml"/>
  <Override PartName="/ppt/slides/slide89.xml" ContentType="application/vnd.openxmlformats-officedocument.presentationml.slide+xml"/>
  <Override PartName="/ppt/slides/slide126.xml" ContentType="application/vnd.openxmlformats-officedocument.presentationml.slide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slides/slide78.xml" ContentType="application/vnd.openxmlformats-officedocument.presentationml.slide+xml"/>
  <Override PartName="/ppt/slides/slide115.xml" ContentType="application/vnd.openxmlformats-officedocument.presentationml.slide+xml"/>
  <Override PartName="/ppt/tags/tag20.xml" ContentType="application/vnd.openxmlformats-officedocument.presentationml.tags+xml"/>
  <Override PartName="/ppt/notesSlides/notesSlide125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104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notesSlides/notesSlide69.xml" ContentType="application/vnd.openxmlformats-officedocument.presentationml.notesSlide+xml"/>
  <Override PartName="/ppt/notesSlides/notesSlide114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5.xml" ContentType="application/vnd.openxmlformats-officedocument.presentationml.slide+xml"/>
  <Override PartName="/ppt/slides/slide92.xml" ContentType="application/vnd.openxmlformats-officedocument.presentationml.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03.xml" ContentType="application/vnd.openxmlformats-officedocument.presentationml.notesSlide+xml"/>
  <Override PartName="/ppt/slides/slide34.xml" ContentType="application/vnd.openxmlformats-officedocument.presentationml.slide+xml"/>
  <Override PartName="/ppt/slides/slide81.xml" ContentType="application/vnd.openxmlformats-officedocument.presentationml.slide+xml"/>
  <Override PartName="/ppt/notesSlides/notesSlide36.xml" ContentType="application/vnd.openxmlformats-officedocument.presentationml.notesSlide+xml"/>
  <Override PartName="/ppt/notesSlides/notesSlide83.xml" ContentType="application/vnd.openxmlformats-officedocument.presentationml.notesSlide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72.xml" ContentType="application/vnd.openxmlformats-officedocument.presentationml.notesSlide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61.xml" ContentType="application/vnd.openxmlformats-officedocument.presentationml.notesSlide+xml"/>
  <Override PartName="/ppt/tags/tag36.xml" ContentType="application/vnd.openxmlformats-officedocument.presentationml.tags+xml"/>
  <Override PartName="/ppt/tags/tag14.xml" ContentType="application/vnd.openxmlformats-officedocument.presentationml.tags+xml"/>
  <Override PartName="/ppt/notesSlides/notesSlide50.xml" ContentType="application/vnd.openxmlformats-officedocument.presentationml.notesSlide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slides/slide109.xml" ContentType="application/vnd.openxmlformats-officedocument.presentationml.slide+xml"/>
  <Override PartName="/ppt/tags/tag50.xml" ContentType="application/vnd.openxmlformats-officedocument.presentationml.tags+xml"/>
  <Override PartName="/ppt/notesSlides/notesSlide108.xml" ContentType="application/vnd.openxmlformats-officedocument.presentationml.notesSlide+xml"/>
  <Override PartName="/ppt/notesSlides/notesSlide119.xml" ContentType="application/vnd.openxmlformats-officedocument.presentationml.notesSlide+xml"/>
  <Override PartName="/ppt/slides/slide97.xml" ContentType="application/vnd.openxmlformats-officedocument.presentationml.slide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23.xml" ContentType="application/vnd.openxmlformats-officedocument.presentationml.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64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122.xml" ContentType="application/vnd.openxmlformats-officedocument.presentationml.notesSlide+xml"/>
  <Override PartName="/ppt/slides/slide53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notesSlides/notesSlide55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11.xml" ContentType="application/vnd.openxmlformats-officedocument.presentationml.notes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9.xml" ContentType="application/vnd.openxmlformats-officedocument.presentationml.tags+xml"/>
  <Override PartName="/ppt/notesSlides/notesSlide44.xml" ContentType="application/vnd.openxmlformats-officedocument.presentationml.notesSlide+xml"/>
  <Override PartName="/ppt/notesSlides/notesSlide91.xml" ContentType="application/vnd.openxmlformats-officedocument.presentationml.notesSlide+xml"/>
  <Override PartName="/ppt/tags/tag6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59" r:id="rId105"/>
    <p:sldId id="360" r:id="rId106"/>
    <p:sldId id="361" r:id="rId107"/>
    <p:sldId id="362" r:id="rId108"/>
    <p:sldId id="363" r:id="rId109"/>
    <p:sldId id="364" r:id="rId110"/>
    <p:sldId id="365" r:id="rId111"/>
    <p:sldId id="366" r:id="rId112"/>
    <p:sldId id="367" r:id="rId113"/>
    <p:sldId id="368" r:id="rId114"/>
    <p:sldId id="369" r:id="rId115"/>
    <p:sldId id="370" r:id="rId116"/>
    <p:sldId id="371" r:id="rId117"/>
    <p:sldId id="372" r:id="rId118"/>
    <p:sldId id="373" r:id="rId119"/>
    <p:sldId id="374" r:id="rId120"/>
    <p:sldId id="375" r:id="rId121"/>
    <p:sldId id="376" r:id="rId122"/>
    <p:sldId id="377" r:id="rId123"/>
    <p:sldId id="378" r:id="rId124"/>
    <p:sldId id="379" r:id="rId125"/>
    <p:sldId id="380" r:id="rId126"/>
    <p:sldId id="381" r:id="rId127"/>
    <p:sldId id="382" r:id="rId128"/>
    <p:sldId id="383" r:id="rId1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13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CDF95C4-0F06-491D-95F5-CEE9C41EC6D9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ABCB53C-F1B4-4EAD-8DDC-B83E02E7C1B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99612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54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F7C8F7-5BFA-4996-B84F-A40C9BFF6F6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6580298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AD3E40-83D0-4D3C-8CE8-F6E0A079F3B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81206006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6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67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63DC78-7BCD-4AA6-A883-09996777450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99347255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78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78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9D4704-71F4-4A17-803A-251F0BFB8CE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19883729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88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88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F9017BF-9CC7-4163-9943-9145FBD49B9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17287926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98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98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0379748-3B83-464F-8140-F013C07B329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76585175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08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08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DF9295-17AE-4917-8BDD-885F8961259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4567681"/>
      </p:ext>
    </p:extLst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1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19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3A96EE-D6BE-448F-A0CC-717E65B4AC1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52056299"/>
      </p:ext>
    </p:extLst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9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29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29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8F9556-A11E-459C-A451-C94DD20100A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000483974"/>
      </p:ext>
    </p:extLst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39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39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FCED19-2C48-4807-ADF8-D0B16ACEE5E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03242892"/>
      </p:ext>
    </p:extLst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49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49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F15F343-13EC-4A2F-A447-A40780C156C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39927441"/>
      </p:ext>
    </p:extLst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60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60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644291-75CD-4AF2-87D6-708B061CF00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401905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5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3FC6CA-9621-40FC-9084-7679B3B84AE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81280087"/>
      </p:ext>
    </p:extLst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70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70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13B1B2-172F-40BA-B2B4-4BEA5435DC5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95185987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80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80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1EBF31-79AC-4351-B500-D8CD5909256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832538473"/>
      </p:ext>
    </p:extLst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590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590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99ABDFF-5058-4DCD-ABC8-A84BEAE3C61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64090988"/>
      </p:ext>
    </p:extLst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0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01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3C0E05E-8CFA-4443-94BF-B68899B86FA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53212231"/>
      </p:ext>
    </p:extLst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1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11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6E9FDB-F482-45B7-A1E0-96C5A61D89B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637430858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2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2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E09FCDD-9FA9-4AF9-9FA2-E7C368A27C5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887635167"/>
      </p:ext>
    </p:extLst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3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31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550414-9F58-4944-BC4D-1DEBA84C8DC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74614946"/>
      </p:ext>
    </p:extLst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4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41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4C2532-5AAA-4217-83F5-74D8DCA4ABB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04098622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5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52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F7C65F8-2632-436F-9B80-D9856003FF8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795175024"/>
      </p:ext>
    </p:extLst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6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62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B7BFB6-AD4E-4209-8B5F-A7BC435EA10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0813771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6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AA2384-2CE1-4591-986D-0BC05E7F2A1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47103354"/>
      </p:ext>
    </p:extLst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7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72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08B337-9588-4730-99DD-C9E971834A3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66149067"/>
      </p:ext>
    </p:extLst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8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8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966F96-31A2-4D45-9BD2-D0D56992EE8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73137499"/>
      </p:ext>
    </p:extLst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69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93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72C928-9078-4C69-924D-9F3B3908DDB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73405638"/>
      </p:ext>
    </p:extLst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0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0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793021-9B3D-40D4-8EB7-AFB2895D09E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68907369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1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13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814452-71CB-48C7-866C-D53A43F5C41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71603034"/>
      </p:ext>
    </p:extLst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2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23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BB2468-099E-43AA-AFFC-A956AF08BF0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75422953"/>
      </p:ext>
    </p:extLst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3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34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FC50DB-26F4-43A2-BF54-1DA1F3B03EB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47704347"/>
      </p:ext>
    </p:extLst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4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4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B2FFD2-D349-4189-8D40-7EEFAA59F22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011741007"/>
      </p:ext>
    </p:extLst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75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754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BD290C-4B7E-4827-B0CC-8639DB1B7B3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98417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7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0F48F7-31B1-420E-82A4-230CF61DABF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75943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8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8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B5B55C-7BE2-41D8-935E-B03DBEA3C8C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3106852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9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9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D8DE0B-E40D-410E-B470-31BB0D53F91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7278972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0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EB7AEC0-D395-4093-BD5C-796951923D1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302523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1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17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566F4E-AD64-493C-892C-8A07836A49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4719929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2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28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E88B2A-CA81-4C04-B2D1-7FC3F0FD4D1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6334149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3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22F027-F181-4547-B93D-5A12B0FBED3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53250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6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786CB5-23DD-42C8-9784-3C1BFAD445D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7756467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4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4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07EB24-29F5-4CE7-963D-F830F7F38AA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376294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5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5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8F0496-8735-44AC-B6D7-684E935523B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850296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6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6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9C4B53-E145-4BDA-BF04-86525AB5D2D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373387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7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7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421BF67-894D-4A71-984D-9FBE7A7F934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11193888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8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34BB76-11EF-4ED1-9EF9-33CE0209289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8528546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9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9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3F0C54-1E56-4A59-9312-EAA9BCADDA9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515850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1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1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2CBE88-BAD9-4335-97A7-FDFD2ED3483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5670112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2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20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1988DF-A080-4BF6-9A0F-8DFF01FFCA9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8103463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3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30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CCCFB7-60DE-4EA5-BC7E-9DF5B9FBDB4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46931496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0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40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D8E941-6BD9-4017-9C6D-DCB063D9B76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52611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74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531BBC-F6BB-48F4-A559-F23A982B4B2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5590924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5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51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5F907D-E2BF-447F-9739-C48BC868690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7639940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6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61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D13EA4-5735-44BD-BC93-F9B53B42D36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6377491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7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71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C3D83D-55B9-41E5-A6F3-5B46CE34E95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9945865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8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8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8483509-4A6F-40A9-B96D-0548FC294B7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5823706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9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92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2A7C58-B8CD-4082-AE17-4EE5D157308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3699087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0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02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87734D-DF4F-4900-AFAF-7AE66F0E016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9665335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1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12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4B146B-4A89-4C04-97C5-D5861C8C300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686087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2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22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29FD74-23F2-4625-9164-D8C3E057717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3790509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3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3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260CCE-7FDD-434E-B5C1-11A4B012452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6730116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43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E21476E-C127-4AD0-959C-22B728C3335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222318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0868BF-CF40-467C-8020-39437294CB5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7085685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5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5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473A43-9FD8-475F-BF74-9C1BB633A95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378700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6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63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A00DF7-5D54-4812-9A6C-99C4598468B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9273052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7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7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5207DA-D455-45F2-9A6D-90D16E0B9A6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5112094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8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84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42E29F-490C-4D84-B45D-236CCE71C16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87359644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9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94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6E6FD8-B2DA-4F23-8F9D-558A594087D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43218270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0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04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B9A1E8-6ABA-4666-9606-573F4D2E26D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7827611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1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14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5E3417-1B77-40BC-87E2-96CF8DF67B3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57364465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2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2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824339-3111-4897-A660-C3CE07ACDDE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5524004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3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35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C11CEC-922C-4B2C-BE68-99B5A827F69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8982179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45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A5A13D-61CD-4FD3-B113-EF1923D79C3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459619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95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B01DEA-3267-4E99-A677-D213A5E4FA1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7964185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5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55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63B8E2-A566-4F0C-897A-DDB9F3939BB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3532825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6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66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326E81B-B28D-4690-B635-09888CBEB76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2679919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7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7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AAA31-FA1B-4A3F-9DCB-1C05FDE1826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8924006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8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86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C7ED35-392A-4179-B3B0-321120C1B37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19322655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9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996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5BB361-A160-48E6-BD04-C2D82065C5E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14944998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0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07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BCE564-7969-4432-9ACA-6E3B99D7F41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5848323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1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17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703EE3-0D8A-4E17-BC02-84E482D77E2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2136096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2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27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030F4C-A77D-4223-96F6-234A58D011B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12765608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3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37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40AADF-9B10-4DA5-8F5D-6EF92E495BC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7202079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4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48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D9D5BA-0A05-479A-B200-C6484B7EF07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074786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0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21D0F0-117B-4718-83FD-62C055A0EF9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42734790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5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58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3103B0-E837-45AC-95FE-3D0E364CF69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52873094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6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68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0A2D68-05D3-406A-91D2-A3D9518BECC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04582409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7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78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5EE309-9CBC-4D07-8E1B-0BFA853806B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08827652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8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89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D488B2-FF5C-495D-8992-87804443F23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82912467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9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99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4ED7FE-09C9-4A46-B99A-EF35552F0E1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5181569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0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09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F245A6-3765-483E-9786-9A32E9A09DF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64048271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1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19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2DFA6F-8F0F-42EC-9AD2-8DEE84EFC63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36078837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2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29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EFD590-B0D5-4949-A71A-51246DC38B1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48254680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4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40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06481C-0211-401F-A915-CD07FFC05C1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6198183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5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50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5BAD81-A16A-46CB-B4CE-C06008628E3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051924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1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2D930E-3A60-4A21-B75A-DF64184390F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749257307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6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60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C640A5-6A56-4C60-B2E7-1F034ECA8F9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8611550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7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70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4A4AC9-3D46-467E-A27E-E1BE7CB251D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9308641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81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81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E3C300D-16FE-40DD-A6B2-9297E5F1CFB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81422668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19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191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B69FFB-A633-450D-BC30-23989C4F9E9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9758907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01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01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A349E6-5A49-4174-B9B9-1F84A66113C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7917477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1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11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ED0D521-28E8-49F7-B3DD-EC7F6E1E222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851270457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2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22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B9DBB6-CE3C-4E64-BCE4-F0C9A7F2EAE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28632173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3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32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AF320E-7D41-4312-B04C-D2DF194C07B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80154093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4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42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FF7166-0CA5-46D3-A72E-60B1C50375D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2155679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2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67F2FE-1B5F-47BA-8580-F780375871B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89026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2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25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EAE244-E152-4BE6-BB09-7D892CCE5BC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02067395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63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63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87E312-FF01-48D5-9C46-8E3D5BF4E94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8814412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73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73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5B9376F-3605-4D5D-8F65-0C4198349E8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31736326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8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83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E9E5F2-FE05-44CE-A40D-1C19BA9BC81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9329099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9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93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CD05C0-FD53-47D6-B9E0-39DADD281E4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4161195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04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04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D87293E-CAE6-46A0-904F-C900E15162A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58691449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14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14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A4A8A6-9CD1-4779-A97A-184FDC7700E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17558857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24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24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E0A737A-DD7B-459E-8D8E-8CD311C501E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381584375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34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34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0049C3-5A4C-48C8-9480-AB3985C0589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87955388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44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45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6CD9FB8-2BF2-4822-952C-DBDFC8EA1D0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04868172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55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55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93BA58-2F47-4E96-8717-A9D8F1904D9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381470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B61A36-75ED-4EE1-9C7E-C5642C44DE8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56574747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65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65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73FDAE-8F38-4DE5-BD6D-0CD01835232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855598102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75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75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0987E9-C79B-4131-B0DF-4DEDFCA0CAF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76287299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85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85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5ECFA8-366F-4193-A098-A2ECA19DDDE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163290504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396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396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27ABE3-FC71-4C37-BE86-5397337FB49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56489634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06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06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F5F91F-C8E1-4BE8-8046-A05E5A06105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385598910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16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16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5A3E86D-7FBE-4CA0-B760-D0241C108B1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13948882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2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26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394859-10A8-4216-9F75-1FBBED5C608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716192367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37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37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3E2C76-AB60-4EAC-8CFD-13F67F17058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0395354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47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47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6F1276-BB7A-434E-A74A-E356AD5777E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24735299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457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57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7511AA5-1D3F-4545-806A-FEEAA18E7FB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060901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5F5CC-A158-44B8-A2B3-E868B216E159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17-</a:t>
            </a:r>
            <a:fld id="{43070220-0880-4B22-BC1A-83A63B8E3D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277110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11EAA-A814-4E8D-AA0E-C2844A30A6F0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17-</a:t>
            </a:r>
            <a:fld id="{5AB97124-96FD-42B1-BE55-E8E6C08467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4726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B740D-5E74-495E-A8F7-16A6FE54BC3A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17-</a:t>
            </a:r>
            <a:fld id="{16C1AF8F-4AE3-400F-8B69-3D23E8F06D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01009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>
          <a:xfrm>
            <a:off x="4876800" y="6324600"/>
            <a:ext cx="914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A825F3-C778-40CC-8EC0-3ECF188DA908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17-</a:t>
            </a:r>
            <a:fld id="{6955D1BE-91E4-44DF-B4EA-97D1128EBB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457200" y="6340475"/>
            <a:ext cx="4343400" cy="3651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938124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04BD8B-68A1-458B-92FD-469566B48518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17-</a:t>
            </a:r>
            <a:fld id="{585913DC-5FF5-4F2E-8713-01FC9D6B35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5966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380176-EC83-419A-BE7D-54C793E0FA2F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17-</a:t>
            </a:r>
            <a:fld id="{26ADCC21-4C98-486F-942D-1E942A4AE6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59133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C9121-ABDF-45F0-ADF7-C359C838BCA9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17-</a:t>
            </a:r>
            <a:fld id="{39B93F4C-A23E-4BB6-801E-BF8DA2175B5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2361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961E9-2642-4456-B49A-D62BFFF02408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17-</a:t>
            </a:r>
            <a:fld id="{65DDB1BF-B20F-4F6E-87B7-5A7B765CC3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2152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30800-C89A-4212-801A-33CF9A1E1C85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17-</a:t>
            </a:r>
            <a:fld id="{18E8BD60-F5A4-4EDC-9D9C-18F97FF763F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133661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489DC-812F-4531-B46F-8FCBE82C6628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17-</a:t>
            </a:r>
            <a:fld id="{75AC866D-A46D-4E5F-A3DE-3B8104DC0B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659387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07B571-42B2-47EE-BD60-2E71D981577B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17-</a:t>
            </a:r>
            <a:fld id="{60D3C7B4-1F0B-49BA-9693-BA35EC9AD6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5233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48200" y="6340475"/>
            <a:ext cx="91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349BC67-4B0C-4EAD-91CE-C61B9D8D89A3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1-</a:t>
            </a:r>
            <a:fld id="{77BB7EA0-9AC7-4F9C-ABD3-C4F8890059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2"/>
          <p:cNvPicPr>
            <a:picLocks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Relationship Id="rId4" Type="http://schemas.openxmlformats.org/officeDocument/2006/relationships/image" Target="../media/image58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Relationship Id="rId4" Type="http://schemas.openxmlformats.org/officeDocument/2006/relationships/image" Target="../media/image59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Relationship Id="rId4" Type="http://schemas.openxmlformats.org/officeDocument/2006/relationships/image" Target="../media/image60.pn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Relationship Id="rId4" Type="http://schemas.openxmlformats.org/officeDocument/2006/relationships/image" Target="../media/image61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Relationship Id="rId4" Type="http://schemas.openxmlformats.org/officeDocument/2006/relationships/image" Target="../media/image62.pn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Relationship Id="rId4" Type="http://schemas.openxmlformats.org/officeDocument/2006/relationships/image" Target="../media/image63.pn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0.xml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1.xml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2.xml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Relationship Id="rId4" Type="http://schemas.openxmlformats.org/officeDocument/2006/relationships/image" Target="../media/image64.png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Relationship Id="rId4" Type="http://schemas.openxmlformats.org/officeDocument/2006/relationships/image" Target="../media/image65.png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5.xml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6.xml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66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67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6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9.pn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0.png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71.pn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72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73.png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74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75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76.png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2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2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2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2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24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25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26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27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4" Type="http://schemas.openxmlformats.org/officeDocument/2006/relationships/image" Target="../media/image2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image" Target="../media/image2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Relationship Id="rId4" Type="http://schemas.openxmlformats.org/officeDocument/2006/relationships/image" Target="../media/image3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Relationship Id="rId4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4" Type="http://schemas.openxmlformats.org/officeDocument/2006/relationships/image" Target="../media/image3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4" Type="http://schemas.openxmlformats.org/officeDocument/2006/relationships/image" Target="../media/image33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Relationship Id="rId4" Type="http://schemas.openxmlformats.org/officeDocument/2006/relationships/image" Target="../media/image34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Relationship Id="rId4" Type="http://schemas.openxmlformats.org/officeDocument/2006/relationships/image" Target="../media/image35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Relationship Id="rId4" Type="http://schemas.openxmlformats.org/officeDocument/2006/relationships/image" Target="../media/image36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Relationship Id="rId4" Type="http://schemas.openxmlformats.org/officeDocument/2006/relationships/image" Target="../media/image37.pn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4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4" Type="http://schemas.openxmlformats.org/officeDocument/2006/relationships/image" Target="../media/image39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4" Type="http://schemas.openxmlformats.org/officeDocument/2006/relationships/image" Target="../media/image40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4" Type="http://schemas.openxmlformats.org/officeDocument/2006/relationships/image" Target="../media/image41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Relationship Id="rId4" Type="http://schemas.openxmlformats.org/officeDocument/2006/relationships/image" Target="../media/image42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Relationship Id="rId4" Type="http://schemas.openxmlformats.org/officeDocument/2006/relationships/image" Target="../media/image4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4" Type="http://schemas.openxmlformats.org/officeDocument/2006/relationships/image" Target="../media/image44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Relationship Id="rId4" Type="http://schemas.openxmlformats.org/officeDocument/2006/relationships/image" Target="../media/image45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Relationship Id="rId4" Type="http://schemas.openxmlformats.org/officeDocument/2006/relationships/image" Target="../media/image46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5.xml"/><Relationship Id="rId4" Type="http://schemas.openxmlformats.org/officeDocument/2006/relationships/image" Target="../media/image47.pn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Relationship Id="rId4" Type="http://schemas.openxmlformats.org/officeDocument/2006/relationships/image" Target="../media/image48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Relationship Id="rId4" Type="http://schemas.openxmlformats.org/officeDocument/2006/relationships/image" Target="../media/image49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4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Relationship Id="rId4" Type="http://schemas.openxmlformats.org/officeDocument/2006/relationships/image" Target="../media/image51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Relationship Id="rId4" Type="http://schemas.openxmlformats.org/officeDocument/2006/relationships/image" Target="../media/image5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Relationship Id="rId4" Type="http://schemas.openxmlformats.org/officeDocument/2006/relationships/image" Target="../media/image53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Relationship Id="rId4" Type="http://schemas.openxmlformats.org/officeDocument/2006/relationships/image" Target="../media/image54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Relationship Id="rId4" Type="http://schemas.openxmlformats.org/officeDocument/2006/relationships/image" Target="../media/image55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Relationship Id="rId4" Type="http://schemas.openxmlformats.org/officeDocument/2006/relationships/image" Target="../media/image56.png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Relationship Id="rId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5638800" y="457200"/>
            <a:ext cx="3276600" cy="1470025"/>
          </a:xfrm>
        </p:spPr>
        <p:txBody>
          <a:bodyPr/>
          <a:lstStyle/>
          <a:p>
            <a:pPr eaLnBrk="1" hangingPunct="1"/>
            <a:r>
              <a:rPr lang="en-US" smtClean="0"/>
              <a:t>Chapter 17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38800" y="1905000"/>
            <a:ext cx="3352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Swing I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829300" y="4989165"/>
            <a:ext cx="2971800" cy="138499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Slides prepared by Rose Williams, </a:t>
            </a:r>
            <a:r>
              <a:rPr lang="en-US" sz="1400" i="1" dirty="0">
                <a:solidFill>
                  <a:schemeClr val="tx1">
                    <a:alpha val="42000"/>
                  </a:schemeClr>
                </a:solidFill>
              </a:rPr>
              <a:t>Binghamton University</a:t>
            </a: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 smtClean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Kenrick Mock, </a:t>
            </a:r>
            <a:r>
              <a:rPr lang="en-US" sz="1400" i="1" dirty="0" smtClean="0">
                <a:solidFill>
                  <a:schemeClr val="tx1">
                    <a:alpha val="42000"/>
                  </a:schemeClr>
                </a:solidFill>
              </a:rPr>
              <a:t>University of Alaska Anchorage</a:t>
            </a: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670624" y="6257836"/>
            <a:ext cx="21336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latin typeface="Calibri" pitchFamily="34" charset="0"/>
              </a:rPr>
              <a:t>Copyright </a:t>
            </a:r>
            <a:r>
              <a:rPr lang="en-US" sz="1100" dirty="0" smtClean="0">
                <a:latin typeface="Calibri" pitchFamily="34" charset="0"/>
              </a:rPr>
              <a:t>© 2017 </a:t>
            </a:r>
            <a:r>
              <a:rPr lang="en-US" sz="1100" dirty="0" smtClean="0">
                <a:latin typeface="Calibri" pitchFamily="34" charset="0"/>
              </a:rPr>
              <a:t>Pearson Ltd. </a:t>
            </a:r>
            <a:br>
              <a:rPr lang="en-US" sz="1100" dirty="0" smtClean="0">
                <a:latin typeface="Calibri" pitchFamily="34" charset="0"/>
              </a:rPr>
            </a:br>
            <a:r>
              <a:rPr lang="en-US" sz="1100" dirty="0" smtClean="0">
                <a:latin typeface="Calibri" pitchFamily="34" charset="0"/>
              </a:rPr>
              <a:t>All rights reserved.</a:t>
            </a:r>
            <a:endParaRPr lang="en-CA" sz="1100" dirty="0">
              <a:latin typeface="Calibri" pitchFamily="34" charset="0"/>
            </a:endParaRPr>
          </a:p>
        </p:txBody>
      </p:sp>
      <p:pic>
        <p:nvPicPr>
          <p:cNvPr id="8" name="Picture 2" descr="http://www-fp.pearsonhighered.com/assets/hip/images/bigcovers/0134041674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1" y="0"/>
            <a:ext cx="5545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Event-Driven Programming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In an event-driven program, the next thing that happens depends on the event that occurs</a:t>
            </a:r>
          </a:p>
          <a:p>
            <a:pPr eaLnBrk="1" hangingPunct="1"/>
            <a:r>
              <a:rPr lang="en-US" sz="2800" dirty="0" smtClean="0"/>
              <a:t>In particular, </a:t>
            </a:r>
            <a:r>
              <a:rPr lang="en-US" sz="2800" i="1" dirty="0" smtClean="0"/>
              <a:t>methods are defined that will never be explicitly invoked in any program</a:t>
            </a:r>
          </a:p>
          <a:p>
            <a:pPr lvl="1" eaLnBrk="1" hangingPunct="1"/>
            <a:r>
              <a:rPr lang="en-US" sz="2400" dirty="0" smtClean="0"/>
              <a:t>Instead, methods are invoked automatically when an event signals that the method needs to be called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378DB135-558C-4F44-B05A-B22E4C085D7E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Text Field (Part 2 of 7)</a:t>
            </a:r>
          </a:p>
        </p:txBody>
      </p:sp>
      <p:pic>
        <p:nvPicPr>
          <p:cNvPr id="114691" name="Picture 3" descr="savitch_c17d17_2of7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98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2F15262A-CF1A-400A-9992-2E2AF5F6258A}" type="slidenum">
              <a:rPr lang="en-US"/>
              <a:pPr>
                <a:defRPr/>
              </a:pPr>
              <a:t>100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Text Field (Part 3 of 7)</a:t>
            </a:r>
          </a:p>
        </p:txBody>
      </p:sp>
      <p:pic>
        <p:nvPicPr>
          <p:cNvPr id="115715" name="Picture 3" descr="savitch_c17d17_3of7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37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B9282FAB-2FA4-481D-AC3E-F7AAC7FB4301}" type="slidenum">
              <a:rPr lang="en-US"/>
              <a:pPr>
                <a:defRPr/>
              </a:pPr>
              <a:t>101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Text Field (Part 4 of 7)</a:t>
            </a:r>
          </a:p>
        </p:txBody>
      </p:sp>
      <p:pic>
        <p:nvPicPr>
          <p:cNvPr id="116739" name="Picture 3" descr="savitch_c17d17_4of7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42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168F476B-45B9-4B4B-A403-3B68E5B09328}" type="slidenum">
              <a:rPr lang="en-US"/>
              <a:pPr>
                <a:defRPr/>
              </a:pPr>
              <a:t>102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Text Field (Part 5 of 7)</a:t>
            </a:r>
          </a:p>
        </p:txBody>
      </p:sp>
      <p:pic>
        <p:nvPicPr>
          <p:cNvPr id="117763" name="Picture 3" descr="savitch_c17d17_5of7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0ECE1F39-9867-453C-8435-93FC9F97DE26}" type="slidenum">
              <a:rPr lang="en-US"/>
              <a:pPr>
                <a:defRPr/>
              </a:pPr>
              <a:t>103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Text Field (Part 6 of 7)</a:t>
            </a:r>
          </a:p>
        </p:txBody>
      </p:sp>
      <p:pic>
        <p:nvPicPr>
          <p:cNvPr id="118787" name="Picture 3" descr="savitch_c17d17_6of7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76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A93A9B8F-2D17-4569-B01F-7C9A85ED8138}" type="slidenum">
              <a:rPr lang="en-US"/>
              <a:pPr>
                <a:defRPr/>
              </a:pPr>
              <a:t>104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Text Field (Part 7 of 7)</a:t>
            </a:r>
          </a:p>
        </p:txBody>
      </p:sp>
      <p:pic>
        <p:nvPicPr>
          <p:cNvPr id="119811" name="Picture 3" descr="savitch_c17d17_7of7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649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120D4309-DFD3-4B7D-80A6-ABFB05ED2701}" type="slidenum">
              <a:rPr lang="en-US"/>
              <a:pPr>
                <a:defRPr/>
              </a:pPr>
              <a:t>105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Text Areas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A </a:t>
            </a:r>
            <a:r>
              <a:rPr lang="en-US" sz="2400" i="1" smtClean="0"/>
              <a:t>text area</a:t>
            </a:r>
            <a:r>
              <a:rPr lang="en-US" sz="2400" smtClean="0"/>
              <a:t> is an object of 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JTextArea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It is the same as a text field, except that it allows multiple lines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Two parameters to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JTextArea</a:t>
            </a:r>
            <a:r>
              <a:rPr lang="en-US" sz="2000" smtClean="0"/>
              <a:t> constructor specify the minimum number of lines, and the minimum number of characters per line that are guaranteed to be visible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JTextArea theText = new JTextArea(5,20);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Another constructor has one addition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String</a:t>
            </a:r>
            <a:r>
              <a:rPr lang="en-US" sz="2000" smtClean="0"/>
              <a:t> parameter for the string initially displayed in the text area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JTextArea theText = new JTextArea(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      "Enter\ntext here." 5, 20);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C4F16D7C-6929-4ECB-8646-F0C87ABAD44A}" type="slidenum">
              <a:rPr lang="en-US"/>
              <a:pPr>
                <a:defRPr/>
              </a:pPr>
              <a:t>106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Text Areas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The line-wrapping policy for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JTextArea</a:t>
            </a:r>
            <a:r>
              <a:rPr lang="en-US" sz="2800" smtClean="0"/>
              <a:t> can be set using the method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setLineWrap</a:t>
            </a:r>
          </a:p>
          <a:p>
            <a:pPr lvl="1" eaLnBrk="1" hangingPunct="1"/>
            <a:r>
              <a:rPr lang="en-US" sz="2400" smtClean="0"/>
              <a:t>The method takes one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boolean</a:t>
            </a:r>
            <a:r>
              <a:rPr lang="en-US" sz="2400" smtClean="0"/>
              <a:t> type argument</a:t>
            </a:r>
          </a:p>
          <a:p>
            <a:pPr lvl="1" eaLnBrk="1" hangingPunct="1"/>
            <a:r>
              <a:rPr lang="en-US" sz="2400" smtClean="0"/>
              <a:t>If the argument is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true</a:t>
            </a:r>
            <a:r>
              <a:rPr lang="en-US" sz="2400" smtClean="0"/>
              <a:t>, then any additional characters at the end of a line will appear on the following line of the text area</a:t>
            </a:r>
          </a:p>
          <a:p>
            <a:pPr lvl="1" eaLnBrk="1" hangingPunct="1"/>
            <a:r>
              <a:rPr lang="en-US" sz="2400" smtClean="0"/>
              <a:t>If the argument is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false</a:t>
            </a:r>
            <a:r>
              <a:rPr lang="en-US" sz="2400" smtClean="0"/>
              <a:t>, the extra characters will remain on the same line and not be visible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theText.setLineWrap(true);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758B4DCB-E438-42FC-A6D0-62175BE5D7BA}" type="slidenum">
              <a:rPr lang="en-US"/>
              <a:pPr>
                <a:defRPr/>
              </a:pPr>
              <a:t>107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Text Fields and Text Areas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JTextField</a:t>
            </a:r>
            <a:r>
              <a:rPr lang="en-US" sz="2800" smtClean="0"/>
              <a:t> or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JTextArea</a:t>
            </a:r>
            <a:r>
              <a:rPr lang="en-US" sz="2800" smtClean="0"/>
              <a:t> can be set so that it can not be changed by the user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theText.setEditable(false);</a:t>
            </a:r>
          </a:p>
          <a:p>
            <a:pPr lvl="1" eaLnBrk="1" hangingPunct="1"/>
            <a:r>
              <a:rPr lang="en-US" sz="2400" smtClean="0"/>
              <a:t>This will set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theText</a:t>
            </a:r>
            <a:r>
              <a:rPr lang="en-US" sz="2400" smtClean="0"/>
              <a:t> so that it can only be edited by the GUI program, not the user</a:t>
            </a:r>
          </a:p>
          <a:p>
            <a:pPr lvl="1" eaLnBrk="1" hangingPunct="1"/>
            <a:r>
              <a:rPr lang="en-US" sz="2400" smtClean="0"/>
              <a:t>To reverse this, use true instead (this is the default)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theText.setEditable(true);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F2EA348F-E394-4874-92D9-7E883E2B0C93}" type="slidenum">
              <a:rPr lang="en-US"/>
              <a:pPr>
                <a:defRPr/>
              </a:pPr>
              <a:t>108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Tip:  Labeling a Text Field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 order to label one or more text fields:</a:t>
            </a:r>
          </a:p>
          <a:p>
            <a:pPr lvl="1" eaLnBrk="1" hangingPunct="1"/>
            <a:r>
              <a:rPr lang="en-US" smtClean="0"/>
              <a:t>Use an object of the class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JLabel</a:t>
            </a:r>
          </a:p>
          <a:p>
            <a:pPr lvl="1" eaLnBrk="1" hangingPunct="1"/>
            <a:r>
              <a:rPr lang="en-US" smtClean="0"/>
              <a:t>Place the text field(s) and label(s) in a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JPanel</a:t>
            </a:r>
          </a:p>
          <a:p>
            <a:pPr lvl="1" eaLnBrk="1" hangingPunct="1"/>
            <a:r>
              <a:rPr lang="en-US" smtClean="0"/>
              <a:t>Treat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JPanel</a:t>
            </a:r>
            <a:r>
              <a:rPr lang="en-US" smtClean="0"/>
              <a:t> as a single component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80B23796-297D-4470-BE18-ACA45ED5E7E7}" type="slidenum">
              <a:rPr lang="en-US"/>
              <a:pPr>
                <a:defRPr/>
              </a:pPr>
              <a:t>109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Simple Window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A simple window can consist of an object of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400" smtClean="0"/>
              <a:t>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A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000" smtClean="0"/>
              <a:t> object includes a border and the usual three buttons for minimizing, changing the size of, and closing the window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000" smtClean="0"/>
              <a:t> class is found in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javax.swing</a:t>
            </a:r>
            <a:r>
              <a:rPr lang="en-US" sz="2000" smtClean="0"/>
              <a:t> package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JFrame firstWindow = new JFrame();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400" b="1" smtClean="0">
                <a:solidFill>
                  <a:srgbClr val="034CA1"/>
                </a:solidFill>
              </a:rPr>
              <a:t> </a:t>
            </a:r>
            <a:r>
              <a:rPr lang="en-US" sz="2400" smtClean="0"/>
              <a:t>can have components added to it, such as buttons, menus, and text labels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 These components can be programmed for action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firstWindow.add(endButton);</a:t>
            </a:r>
            <a:endParaRPr lang="en-US" sz="1800" smtClean="0"/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It can be made visible using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setVisible</a:t>
            </a:r>
            <a:r>
              <a:rPr lang="en-US" sz="2000" smtClean="0"/>
              <a:t> method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firstWindow.setVisible(true);</a:t>
            </a:r>
            <a:endParaRPr lang="en-US" sz="18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2EB11939-D1D1-4898-B0FC-0BB3EF564277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Numbers of Characters Per Line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The number of characters per line for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JTextField</a:t>
            </a:r>
            <a:r>
              <a:rPr lang="en-US" sz="2800" smtClean="0"/>
              <a:t> or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JTextArea</a:t>
            </a:r>
            <a:r>
              <a:rPr lang="en-US" sz="2800" smtClean="0"/>
              <a:t> object is the number of </a:t>
            </a:r>
            <a:r>
              <a:rPr lang="en-US" sz="2800" i="1" smtClean="0"/>
              <a:t>em</a:t>
            </a:r>
            <a:r>
              <a:rPr lang="en-US" sz="2800" smtClean="0"/>
              <a:t> spaces</a:t>
            </a:r>
          </a:p>
          <a:p>
            <a:pPr eaLnBrk="1" hangingPunct="1"/>
            <a:r>
              <a:rPr lang="en-US" sz="2800" smtClean="0"/>
              <a:t>An </a:t>
            </a:r>
            <a:r>
              <a:rPr lang="en-US" sz="2800" i="1" smtClean="0"/>
              <a:t>em space</a:t>
            </a:r>
            <a:r>
              <a:rPr lang="en-US" sz="2800" smtClean="0"/>
              <a:t> is the space needed to hold one uppercase letter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M</a:t>
            </a:r>
          </a:p>
          <a:p>
            <a:pPr lvl="1" eaLnBrk="1" hangingPunct="1"/>
            <a:r>
              <a:rPr lang="en-US" sz="2400" smtClean="0"/>
              <a:t>The letter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M</a:t>
            </a:r>
            <a:r>
              <a:rPr lang="en-US" sz="2400" smtClean="0"/>
              <a:t> is the widest letter in the alphabet</a:t>
            </a:r>
          </a:p>
          <a:p>
            <a:pPr lvl="1" eaLnBrk="1" hangingPunct="1"/>
            <a:r>
              <a:rPr lang="en-US" sz="2400" smtClean="0"/>
              <a:t>A line specified to hold 20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M</a:t>
            </a:r>
            <a:r>
              <a:rPr lang="en-US" sz="2400" smtClean="0"/>
              <a:t> 's will almost always be able to hold more than 20 characters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2F301663-BA72-4906-BC97-AC85E9197CF2}" type="slidenum">
              <a:rPr lang="en-US"/>
              <a:pPr>
                <a:defRPr/>
              </a:pPr>
              <a:t>110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7889875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Tip:  Inputting and Outputting Numbers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When attempting to input numbers from any Swing GUI, input text must be converted to numbers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If the user enters the number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42</a:t>
            </a:r>
            <a:r>
              <a:rPr lang="en-US" sz="2400" smtClean="0"/>
              <a:t> in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JTextField</a:t>
            </a:r>
            <a:r>
              <a:rPr lang="en-US" sz="2400" smtClean="0"/>
              <a:t>, the program receives the string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"42"</a:t>
            </a:r>
            <a:r>
              <a:rPr lang="en-US" sz="2400" smtClean="0"/>
              <a:t> and must convert it to the integer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42</a:t>
            </a:r>
            <a:endParaRPr lang="en-US" sz="2400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 same thing is true when attempting to output a number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In order to output the number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42</a:t>
            </a:r>
            <a:r>
              <a:rPr lang="en-US" sz="2400" smtClean="0"/>
              <a:t>, it must first be converted to the string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"42"</a:t>
            </a:r>
            <a:r>
              <a:rPr lang="en-US" sz="2400" smtClean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F1FFABF9-88E2-4B8A-9263-A07768DD7224}" type="slidenum">
              <a:rPr lang="en-US"/>
              <a:pPr>
                <a:defRPr/>
              </a:pPr>
              <a:t>111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Class </a:t>
            </a:r>
            <a:r>
              <a:rPr lang="en-US" b="1" smtClean="0">
                <a:latin typeface="Courier New" pitchFamily="49" charset="0"/>
              </a:rPr>
              <a:t>JTextComponent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Both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JTextField</a:t>
            </a:r>
            <a:r>
              <a:rPr lang="en-US" sz="2800" smtClean="0"/>
              <a:t> and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JTextArea</a:t>
            </a:r>
            <a:r>
              <a:rPr lang="en-US" sz="2800" smtClean="0"/>
              <a:t> are derived classes of the abstract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JTextComponent</a:t>
            </a:r>
          </a:p>
          <a:p>
            <a:pPr eaLnBrk="1" hangingPunct="1"/>
            <a:r>
              <a:rPr lang="en-US" sz="2800" smtClean="0"/>
              <a:t>Most of their methods are inherited from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JTextComponent</a:t>
            </a:r>
            <a:r>
              <a:rPr lang="en-US" sz="2800" smtClean="0"/>
              <a:t> and have the same meanings</a:t>
            </a:r>
          </a:p>
          <a:p>
            <a:pPr lvl="1" eaLnBrk="1" hangingPunct="1"/>
            <a:r>
              <a:rPr lang="en-US" sz="2400" smtClean="0"/>
              <a:t>Except for some minor redefinitions to account for having just one line or multiple lines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808945C1-A563-474A-9F34-0D92D30798B2}" type="slidenum">
              <a:rPr lang="en-US"/>
              <a:pPr>
                <a:defRPr/>
              </a:pPr>
              <a:t>112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Some Methods in the Class </a:t>
            </a:r>
            <a:r>
              <a:rPr lang="en-US" sz="3200" b="1" smtClean="0">
                <a:latin typeface="Courier New" pitchFamily="49" charset="0"/>
              </a:rPr>
              <a:t>JTextComponent </a:t>
            </a:r>
            <a:r>
              <a:rPr lang="en-US" sz="3200" smtClean="0"/>
              <a:t>(Part 1 of 2)</a:t>
            </a:r>
          </a:p>
        </p:txBody>
      </p:sp>
      <p:pic>
        <p:nvPicPr>
          <p:cNvPr id="128003" name="Picture 8" descr="savitch_c17d18_1of2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12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DC5E21B7-1831-451A-89E1-512758FADD54}" type="slidenum">
              <a:rPr lang="en-US"/>
              <a:pPr>
                <a:defRPr/>
              </a:pPr>
              <a:t>113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Some Methods in the Class </a:t>
            </a:r>
            <a:r>
              <a:rPr lang="en-US" sz="3200" b="1" smtClean="0">
                <a:latin typeface="Courier New" pitchFamily="49" charset="0"/>
              </a:rPr>
              <a:t>JTextComponent </a:t>
            </a:r>
            <a:r>
              <a:rPr lang="en-US" sz="3200" smtClean="0"/>
              <a:t>(Part 2 of 2)</a:t>
            </a:r>
          </a:p>
        </p:txBody>
      </p:sp>
      <p:pic>
        <p:nvPicPr>
          <p:cNvPr id="129027" name="Picture 3" descr="savitch_c17d18_2of2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5F212059-F93F-429E-B3E3-016E33F2801E}" type="slidenum">
              <a:rPr lang="en-US"/>
              <a:pPr>
                <a:defRPr/>
              </a:pPr>
              <a:t>114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Swing Calculator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 GUI for a simple calculator keeps a running total of numbers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user enters a number in the text field, and then clicks either + or –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number in the text field is then added to or subtracted from the running total, and displayed in the text field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This value is kept in the instance variable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result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When the GUI is first run, or when the user clicks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Reset</a:t>
            </a:r>
            <a:r>
              <a:rPr lang="en-US" sz="2400" smtClean="0"/>
              <a:t> button, the value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result</a:t>
            </a:r>
            <a:r>
              <a:rPr lang="en-US" sz="2400" smtClean="0"/>
              <a:t> is set to zero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770D981D-9F54-4A92-A849-0E45A25F2205}" type="slidenum">
              <a:rPr lang="en-US"/>
              <a:pPr>
                <a:defRPr/>
              </a:pPr>
              <a:t>115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Swing Calculator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If the user enters a number in an incorrect format, then one of the methods throws a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NumberFormatException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The exception is caught in the catch block inside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actionPerformed</a:t>
            </a:r>
            <a:r>
              <a:rPr lang="en-US" smtClean="0"/>
              <a:t> method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Note that when this exception is thrown, the value of the instance variable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result</a:t>
            </a:r>
            <a:r>
              <a:rPr lang="en-US" smtClean="0"/>
              <a:t> is not changed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E90E6571-38E1-4E96-9A1E-399775F85431}" type="slidenum">
              <a:rPr lang="en-US"/>
              <a:pPr>
                <a:defRPr/>
              </a:pPr>
              <a:t>116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Simple Calculator (Part 1 of 11)</a:t>
            </a:r>
          </a:p>
        </p:txBody>
      </p:sp>
      <p:pic>
        <p:nvPicPr>
          <p:cNvPr id="132099" name="Picture 10" descr="savitch_c17d19_01of11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82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E201F262-8BE5-406A-96A1-3AF0D82C8DFE}" type="slidenum">
              <a:rPr lang="en-US"/>
              <a:pPr>
                <a:defRPr/>
              </a:pPr>
              <a:t>117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Simple Calculator (Part 2 of 11)</a:t>
            </a:r>
          </a:p>
        </p:txBody>
      </p:sp>
      <p:pic>
        <p:nvPicPr>
          <p:cNvPr id="133123" name="Picture 3" descr="savitch_c17d19_02of11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486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6DD63A2F-FC42-415B-BD86-A135EAD54047}" type="slidenum">
              <a:rPr lang="en-US"/>
              <a:pPr>
                <a:defRPr/>
              </a:pPr>
              <a:t>118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Simple Calculator (Part 3 of 11)</a:t>
            </a:r>
          </a:p>
        </p:txBody>
      </p:sp>
      <p:pic>
        <p:nvPicPr>
          <p:cNvPr id="134147" name="Picture 3" descr="savitch_c17d19_03of11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78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8489AE4D-34A4-40C8-90DC-367BB85E9F26}" type="slidenum">
              <a:rPr lang="en-US"/>
              <a:pPr>
                <a:defRPr/>
              </a:pPr>
              <a:t>119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A First Swing Demonstration (Part 1 of 4)</a:t>
            </a:r>
          </a:p>
        </p:txBody>
      </p:sp>
      <p:pic>
        <p:nvPicPr>
          <p:cNvPr id="24579" name="Picture 8" descr="savitch_c17d02_1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3AC66812-984E-458A-BF8F-4C2AA835D488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Simple Calculator (Part 4 of 11)</a:t>
            </a:r>
          </a:p>
        </p:txBody>
      </p:sp>
      <p:pic>
        <p:nvPicPr>
          <p:cNvPr id="135171" name="Picture 3" descr="savitch_c17d19_04of11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429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D289DA13-FE77-4AF7-A20B-22E9CC47F17D}" type="slidenum">
              <a:rPr lang="en-US"/>
              <a:pPr>
                <a:defRPr/>
              </a:pPr>
              <a:t>120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Simple Calculator (Part 5 of 11)</a:t>
            </a:r>
          </a:p>
        </p:txBody>
      </p:sp>
      <p:pic>
        <p:nvPicPr>
          <p:cNvPr id="136195" name="Picture 3" descr="savitch_c17d19_05of11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0F8C9112-A8E1-4D04-9F10-817F588E858E}" type="slidenum">
              <a:rPr lang="en-US"/>
              <a:pPr>
                <a:defRPr/>
              </a:pPr>
              <a:t>121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Simple Calculator (Part 6 of 11)</a:t>
            </a:r>
          </a:p>
        </p:txBody>
      </p:sp>
      <p:pic>
        <p:nvPicPr>
          <p:cNvPr id="137219" name="Picture 3" descr="savitch_c17d19_06of11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411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FBC7C195-5C06-4016-9795-9D4586F3B2E9}" type="slidenum">
              <a:rPr lang="en-US"/>
              <a:pPr>
                <a:defRPr/>
              </a:pPr>
              <a:t>122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Simple Calculator (Part 7 of 11)</a:t>
            </a:r>
          </a:p>
        </p:txBody>
      </p:sp>
      <p:pic>
        <p:nvPicPr>
          <p:cNvPr id="138243" name="Picture 3" descr="savitch_c17d19_07of11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6A1DA294-5712-41A2-89FB-B3F44BB3EDEB}" type="slidenum">
              <a:rPr lang="en-US"/>
              <a:pPr>
                <a:defRPr/>
              </a:pPr>
              <a:t>123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Simple Calculator (Part 8 of 11)</a:t>
            </a:r>
          </a:p>
        </p:txBody>
      </p:sp>
      <p:pic>
        <p:nvPicPr>
          <p:cNvPr id="139267" name="Picture 3" descr="savitch_c17d19_08of11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29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F731D5E5-2573-428A-97B5-679A3F60B0F9}" type="slidenum">
              <a:rPr lang="en-US"/>
              <a:pPr>
                <a:defRPr/>
              </a:pPr>
              <a:t>124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Simple Calculator (Part 9 of 11)</a:t>
            </a:r>
          </a:p>
        </p:txBody>
      </p:sp>
      <p:pic>
        <p:nvPicPr>
          <p:cNvPr id="140291" name="Picture 3" descr="savitch_c17d19_09of11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67" b="1987"/>
          <a:stretch>
            <a:fillRect/>
          </a:stretch>
        </p:blipFill>
        <p:spPr bwMode="auto">
          <a:xfrm>
            <a:off x="838200" y="1265238"/>
            <a:ext cx="7315200" cy="521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8BAE6931-729E-40BB-8D90-3527EF41AE12}" type="slidenum">
              <a:rPr lang="en-US"/>
              <a:pPr>
                <a:defRPr/>
              </a:pPr>
              <a:t>125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Simple Calculator (Part 10 of 11)</a:t>
            </a:r>
          </a:p>
        </p:txBody>
      </p:sp>
      <p:pic>
        <p:nvPicPr>
          <p:cNvPr id="141315" name="Picture 3" descr="savitch_c17d19_10of11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31900"/>
            <a:ext cx="7239000" cy="518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E90E2B8D-0D3B-4846-B277-BA431622B3C7}" type="slidenum">
              <a:rPr lang="en-US"/>
              <a:pPr>
                <a:defRPr/>
              </a:pPr>
              <a:t>126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Simple Calculator (Part 11 of 11)</a:t>
            </a:r>
          </a:p>
        </p:txBody>
      </p:sp>
      <p:pic>
        <p:nvPicPr>
          <p:cNvPr id="142339" name="Picture 3" descr="savitch_c17d19_11of11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27138"/>
            <a:ext cx="7239000" cy="494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EBE516BA-DA45-406C-9FAE-65B939F51648}" type="slidenum">
              <a:rPr lang="en-US"/>
              <a:pPr>
                <a:defRPr/>
              </a:pPr>
              <a:t>127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Uncaught Exceptions</a:t>
            </a: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In a Swing program, throwing an uncaught exception does not end the GUI</a:t>
            </a:r>
          </a:p>
          <a:p>
            <a:pPr lvl="1" eaLnBrk="1" hangingPunct="1"/>
            <a:r>
              <a:rPr lang="en-US" sz="2400" smtClean="0"/>
              <a:t>However, it may leave it in an unpredictable state</a:t>
            </a:r>
          </a:p>
          <a:p>
            <a:pPr eaLnBrk="1" hangingPunct="1"/>
            <a:r>
              <a:rPr lang="en-US" sz="2800" smtClean="0"/>
              <a:t>It is always best to catch any exception that is thrown even if all the catch block does is output an error message, or ask the user to reenter some input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13B4F147-6AF5-4488-916C-25503C62E3A3}" type="slidenum">
              <a:rPr lang="en-US"/>
              <a:pPr>
                <a:defRPr/>
              </a:pPr>
              <a:t>128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A First Swing Demonstration (Part 2 of 4)</a:t>
            </a:r>
          </a:p>
        </p:txBody>
      </p:sp>
      <p:pic>
        <p:nvPicPr>
          <p:cNvPr id="25603" name="Picture 4" descr="savitch_c17d02_2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33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D61BB092-EDF3-43A6-8748-B4800B6C757F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A First Swing Demonstration (Part 3 of 4)</a:t>
            </a:r>
          </a:p>
        </p:txBody>
      </p:sp>
      <p:pic>
        <p:nvPicPr>
          <p:cNvPr id="26627" name="Picture 3" descr="savitch_c17d02_3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EB847554-2446-4683-9E53-DF4E6D43BD2E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A First Swing Demonstration (Part 4 of 4)</a:t>
            </a:r>
          </a:p>
        </p:txBody>
      </p:sp>
      <p:pic>
        <p:nvPicPr>
          <p:cNvPr id="27651" name="Picture 3" descr="savitch_c17d02_4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418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B7881E0F-A00D-4937-93AF-868D8487043D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Some Methods in the Class </a:t>
            </a:r>
            <a:r>
              <a:rPr lang="en-US" sz="3200" b="1" smtClean="0">
                <a:latin typeface="Courier New" pitchFamily="49" charset="0"/>
              </a:rPr>
              <a:t>JFrame </a:t>
            </a:r>
            <a:r>
              <a:rPr lang="en-US" sz="3200" smtClean="0"/>
              <a:t>(Part 1 of 3)</a:t>
            </a:r>
          </a:p>
        </p:txBody>
      </p:sp>
      <p:pic>
        <p:nvPicPr>
          <p:cNvPr id="28675" name="Picture 3" descr="savitch_c17d03_1of3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53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D8DBB84F-50B3-4C87-858B-791C00455DCE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Some Methods in the Class </a:t>
            </a:r>
            <a:r>
              <a:rPr lang="en-US" sz="3200" b="1" smtClean="0">
                <a:latin typeface="Courier New" pitchFamily="49" charset="0"/>
              </a:rPr>
              <a:t>JFrame </a:t>
            </a:r>
            <a:r>
              <a:rPr lang="en-US" sz="3200" smtClean="0"/>
              <a:t>(Part 2 of 3)</a:t>
            </a:r>
          </a:p>
        </p:txBody>
      </p:sp>
      <p:pic>
        <p:nvPicPr>
          <p:cNvPr id="29699" name="Picture 3" descr="savitch_c17d03_2of3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52" b="2002"/>
          <a:stretch>
            <a:fillRect/>
          </a:stretch>
        </p:blipFill>
        <p:spPr bwMode="auto">
          <a:xfrm>
            <a:off x="838200" y="1587500"/>
            <a:ext cx="7772400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7566754D-C533-42DC-A3F1-1B9A43138C4A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Some Methods in the Class </a:t>
            </a:r>
            <a:r>
              <a:rPr lang="en-US" sz="3200" b="1" smtClean="0">
                <a:latin typeface="Courier New" pitchFamily="49" charset="0"/>
              </a:rPr>
              <a:t>JFrame </a:t>
            </a:r>
            <a:r>
              <a:rPr lang="en-US" sz="3200" smtClean="0"/>
              <a:t>(Part 3 of 3)</a:t>
            </a:r>
          </a:p>
        </p:txBody>
      </p:sp>
      <p:pic>
        <p:nvPicPr>
          <p:cNvPr id="30723" name="Picture 4" descr="savitch_c17d03_3of3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C1974947-6EF7-4EF3-AE2E-CAB21F465074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Pixels and the Relationship between Resolution and Size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3862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A </a:t>
            </a:r>
            <a:r>
              <a:rPr lang="en-US" sz="2400" i="1" smtClean="0"/>
              <a:t>pixel</a:t>
            </a:r>
            <a:r>
              <a:rPr lang="en-US" sz="2400" smtClean="0"/>
              <a:t> is the smallest unit of space on a screen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Both the size and position of Swing objects are measured in pixels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 more pixels on a screen, the greater the screen resolution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A high-resolution screen of fixed size has many pixels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Therefore, each one is very small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A low-resolution screen of fixed size has fewer pixels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Therefore, each one is much larger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Therefore, a two-pixel figure on a low-resolution screen will look larger than a two-pixel figure on a high-resolution screen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9B4A23F8-6C8C-430A-ACAD-8908B5BB2E02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Swing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A </a:t>
            </a:r>
            <a:r>
              <a:rPr lang="en-US" sz="2400" i="1" dirty="0" smtClean="0"/>
              <a:t>GUI</a:t>
            </a:r>
            <a:r>
              <a:rPr lang="en-US" sz="2400" dirty="0" smtClean="0"/>
              <a:t> </a:t>
            </a:r>
            <a:r>
              <a:rPr lang="en-US" sz="2400" i="1" dirty="0" smtClean="0"/>
              <a:t>(graphical user interface)</a:t>
            </a:r>
            <a:r>
              <a:rPr lang="en-US" sz="2400" dirty="0" smtClean="0"/>
              <a:t> is a windowing system that interacts with the user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/>
              <a:t>The Java </a:t>
            </a:r>
            <a:r>
              <a:rPr lang="en-US" sz="2400" i="1" dirty="0"/>
              <a:t>AWT (Abstract Window Toolkit)</a:t>
            </a:r>
            <a:r>
              <a:rPr lang="en-US" sz="2400" dirty="0"/>
              <a:t> package is the original Java package for creating </a:t>
            </a:r>
            <a:r>
              <a:rPr lang="en-US" sz="2400" i="1" dirty="0"/>
              <a:t>GUIs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The Swing package is an improved version of the AWT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However, it does not completely replace the AWT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Some AWT classes are replaced by Swing classes, but other AWT classes are needed when using Swing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Swing GUIs are designed using a form of object-oriented programming known as </a:t>
            </a:r>
            <a:r>
              <a:rPr lang="en-US" sz="2400" i="1" dirty="0" smtClean="0"/>
              <a:t>event-driven programming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1C9B7B60-C1C6-484E-95F0-F867C33A054F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Forgetting to Program the </a:t>
            </a:r>
            <a:br>
              <a:rPr lang="en-US" sz="3200" smtClean="0"/>
            </a:br>
            <a:r>
              <a:rPr lang="en-US" sz="3200" smtClean="0"/>
              <a:t>Close-Window Button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344988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The following lines from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FirstSwingDemo </a:t>
            </a:r>
            <a:r>
              <a:rPr lang="en-US" sz="2400" smtClean="0"/>
              <a:t>program ensure that when the user clicks the </a:t>
            </a:r>
            <a:r>
              <a:rPr lang="en-US" sz="2400" i="1" smtClean="0"/>
              <a:t>close-window button</a:t>
            </a:r>
            <a:r>
              <a:rPr lang="en-US" sz="2400" smtClean="0"/>
              <a:t>, nothing happens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firstWindow.setDefaultCloseOperation(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        JFrame.DO_NOTHING_ON_CLOSE);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If this were not set, the default action would be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JFrame.HIDE_ON_CLOSE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This would make the window invisible and inaccessible, but would not end the program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Therefore, given this scenario, there would be no way to click the "Click to end program" button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Note that the close-window and other two accompanying buttons are part of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400" smtClean="0"/>
              <a:t> object, and not separate buttons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E0AFE103-994B-4011-A2C7-E7899C79509F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Buttons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 </a:t>
            </a:r>
            <a:r>
              <a:rPr lang="en-US" sz="2800" i="1" smtClean="0"/>
              <a:t>button</a:t>
            </a:r>
            <a:r>
              <a:rPr lang="en-US" sz="2800" smtClean="0"/>
              <a:t> object is created from 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JButton</a:t>
            </a:r>
            <a:r>
              <a:rPr lang="en-US" sz="2800" smtClean="0"/>
              <a:t> and can be added to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</a:p>
          <a:p>
            <a:pPr lvl="1" eaLnBrk="1" hangingPunct="1"/>
            <a:r>
              <a:rPr lang="en-US" sz="2400" smtClean="0"/>
              <a:t>The argument to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JButton</a:t>
            </a:r>
            <a:r>
              <a:rPr lang="en-US" sz="2400" smtClean="0"/>
              <a:t> constructor is the string that appears on the button when it is displayed</a:t>
            </a:r>
          </a:p>
          <a:p>
            <a:pPr lvl="1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JButton endButton = new </a:t>
            </a:r>
          </a:p>
          <a:p>
            <a:pPr lvl="1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  JButton("Click to end program.");</a:t>
            </a:r>
          </a:p>
          <a:p>
            <a:pPr lvl="1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firstWindow.add(endButton);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D5A673FC-4D98-427A-BBE2-997CD44A8467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Action Listeners and Action Events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lnSpc>
                <a:spcPct val="80000"/>
              </a:lnSpc>
            </a:pPr>
            <a:r>
              <a:rPr lang="en-US" sz="2400" dirty="0" smtClean="0"/>
              <a:t>Clicking a button fires an event</a:t>
            </a:r>
          </a:p>
          <a:p>
            <a:pPr marL="533400" indent="-533400" eaLnBrk="1" hangingPunct="1">
              <a:lnSpc>
                <a:spcPct val="80000"/>
              </a:lnSpc>
            </a:pPr>
            <a:r>
              <a:rPr lang="en-US" sz="2400" dirty="0" smtClean="0"/>
              <a:t>The event object is "sent" to another object called a listener</a:t>
            </a:r>
          </a:p>
          <a:p>
            <a:pPr marL="914400" lvl="1" indent="-457200" eaLnBrk="1" hangingPunct="1">
              <a:lnSpc>
                <a:spcPct val="80000"/>
              </a:lnSpc>
            </a:pPr>
            <a:r>
              <a:rPr lang="en-US" sz="2000" dirty="0" smtClean="0"/>
              <a:t>This means that a method in the listener object is invoked automatically</a:t>
            </a:r>
          </a:p>
          <a:p>
            <a:pPr marL="914400" lvl="1" indent="-457200" eaLnBrk="1" hangingPunct="1">
              <a:lnSpc>
                <a:spcPct val="80000"/>
              </a:lnSpc>
            </a:pPr>
            <a:r>
              <a:rPr lang="en-US" sz="2000" dirty="0" smtClean="0"/>
              <a:t>Furthermore, it is invoked with the event object as its argument</a:t>
            </a:r>
          </a:p>
          <a:p>
            <a:pPr marL="533400" indent="-533400" eaLnBrk="1" hangingPunct="1">
              <a:lnSpc>
                <a:spcPct val="80000"/>
              </a:lnSpc>
            </a:pPr>
            <a:r>
              <a:rPr lang="en-US" sz="2400" dirty="0" smtClean="0"/>
              <a:t>In order to set up this relationship, a GUI program must do two things</a:t>
            </a:r>
          </a:p>
          <a:p>
            <a:pPr marL="914400" lvl="1" indent="-4572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dirty="0" smtClean="0"/>
              <a:t>It must specify, for each button, what objects are its listeners, i.e., it must register the listeners</a:t>
            </a:r>
          </a:p>
          <a:p>
            <a:pPr marL="914400" lvl="1" indent="-4572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dirty="0" smtClean="0"/>
              <a:t>It must define the methods that will be invoked automatically when the event is sent to the listener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947EA650-5EFC-4086-8DE3-EE788A259B05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Action Listeners and Action Events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533400" indent="-533400" eaLnBrk="1" hangingPunct="1"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EndingListener buttonEar = new</a:t>
            </a:r>
          </a:p>
          <a:p>
            <a:pPr marL="533400" indent="-533400" eaLnBrk="1" hangingPunct="1"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                   EndingListener());</a:t>
            </a:r>
          </a:p>
          <a:p>
            <a:pPr marL="533400" indent="-533400" eaLnBrk="1" hangingPunct="1"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endButton.addActionListener(buttonEar);</a:t>
            </a:r>
          </a:p>
          <a:p>
            <a:pPr marL="533400" indent="-533400" eaLnBrk="1" hangingPunct="1"/>
            <a:r>
              <a:rPr lang="en-US" sz="2800" smtClean="0"/>
              <a:t>Above, a listener object named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buttonEar</a:t>
            </a:r>
            <a:r>
              <a:rPr lang="en-US" sz="2800" smtClean="0"/>
              <a:t> is created and registered as a listener for the button named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endButton</a:t>
            </a:r>
          </a:p>
          <a:p>
            <a:pPr marL="914400" lvl="1" indent="-457200" eaLnBrk="1" hangingPunct="1"/>
            <a:r>
              <a:rPr lang="en-US" sz="2400" smtClean="0"/>
              <a:t>Note that a button fires events known as </a:t>
            </a:r>
            <a:r>
              <a:rPr lang="en-US" sz="2400" i="1" smtClean="0"/>
              <a:t>action events</a:t>
            </a:r>
            <a:r>
              <a:rPr lang="en-US" sz="2400" smtClean="0"/>
              <a:t>, which are handled by listeners known as </a:t>
            </a:r>
            <a:r>
              <a:rPr lang="en-US" sz="2400" i="1" smtClean="0"/>
              <a:t>action listeners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813B6BEA-BB6A-4CC8-925E-ADA6621EA230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Action Listeners and Action Events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Different kinds of components require different kinds of listener classes to handle the events they fire</a:t>
            </a:r>
          </a:p>
          <a:p>
            <a:pPr eaLnBrk="1" hangingPunct="1"/>
            <a:r>
              <a:rPr lang="en-US" sz="2800" smtClean="0"/>
              <a:t>An action listener is an object whose class implements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ActionListener</a:t>
            </a:r>
            <a:r>
              <a:rPr lang="en-US" sz="2800" smtClean="0"/>
              <a:t> interface</a:t>
            </a:r>
          </a:p>
          <a:p>
            <a:pPr lvl="1" eaLnBrk="1" hangingPunct="1"/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ActionListener</a:t>
            </a:r>
            <a:r>
              <a:rPr lang="en-US" sz="2400" smtClean="0"/>
              <a:t> interface has one method heading that must be implemented</a:t>
            </a:r>
          </a:p>
          <a:p>
            <a:pPr lvl="1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void actionPerformed(ActionEvent e)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2C943ED4-8D6E-48C0-9752-974E6D532F0B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Action Listeners and Action Events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473575"/>
          </a:xfrm>
        </p:spPr>
        <p:txBody>
          <a:bodyPr/>
          <a:lstStyle/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void actionPerformed(ActionEvent e)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System.exit(0);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}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EndingListener</a:t>
            </a:r>
            <a:r>
              <a:rPr lang="en-US" sz="2400" smtClean="0"/>
              <a:t> class defines its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actionPerformed</a:t>
            </a:r>
            <a:r>
              <a:rPr lang="en-US" sz="2400" smtClean="0"/>
              <a:t> method as above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When the user clicks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endButton</a:t>
            </a:r>
            <a:r>
              <a:rPr lang="en-US" sz="2000" smtClean="0"/>
              <a:t>, an action event is sent to the action listener for that button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EndingListener</a:t>
            </a:r>
            <a:r>
              <a:rPr lang="en-US" sz="2000" smtClean="0"/>
              <a:t> object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buttonEar</a:t>
            </a:r>
            <a:r>
              <a:rPr lang="en-US" sz="2000" smtClean="0"/>
              <a:t> is the action listener for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endButton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 action listener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buttonEar</a:t>
            </a:r>
            <a:r>
              <a:rPr lang="en-US" sz="2000" smtClean="0"/>
              <a:t> receives the action event as the parameter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e</a:t>
            </a:r>
            <a:r>
              <a:rPr lang="en-US" sz="2000" smtClean="0"/>
              <a:t> to its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actionPerformed</a:t>
            </a:r>
            <a:r>
              <a:rPr lang="en-US" sz="2000" smtClean="0"/>
              <a:t> method, which is automatically invoked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Note that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e</a:t>
            </a:r>
            <a:r>
              <a:rPr lang="en-US" sz="2000" smtClean="0"/>
              <a:t> must be received, even if it is not used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E3B31D79-6017-4E30-97ED-C8AE61C824FC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Changing the Heading for </a:t>
            </a:r>
            <a:r>
              <a:rPr lang="en-US" sz="3200" b="1" smtClean="0">
                <a:latin typeface="Courier New" pitchFamily="49" charset="0"/>
              </a:rPr>
              <a:t>actionPerformed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When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actionPerformed</a:t>
            </a:r>
            <a:r>
              <a:rPr lang="en-US" sz="2400" smtClean="0"/>
              <a:t> method is implemented in an action listener, its header must be the one specified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ActionListener</a:t>
            </a:r>
            <a:r>
              <a:rPr lang="en-US" sz="2400" smtClean="0"/>
              <a:t> interface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It is already determined, and may not be changed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Not even a throws clause may be added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void actionPerformed(ActionEvent e)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only thing that can be changed is the name of the parameter, since it is just a placeholder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Whether it is called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e</a:t>
            </a:r>
            <a:r>
              <a:rPr lang="en-US" sz="2000" smtClean="0"/>
              <a:t> or something else does not matter, as long as it is used consistently within the body of the method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FC5539E9-8A57-42E1-8072-410B182E7F03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Tip:  Ending a Swing Program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GUI programs are often based on a kind of infinite loop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windowing system normally stays on the screen until the user indicates that it should go away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If the user never asks the windowing system to go away, it will never go away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In order to end a GUI program,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System.exit</a:t>
            </a:r>
            <a:r>
              <a:rPr lang="en-US" sz="2400" smtClean="0"/>
              <a:t> must be used when the user asks to end the program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It must be explicitly invoked, or included in some library code that is executed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Otherwise, a Swing program will not end after it has executed all the code in the program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1D69530D-8944-4F2A-B99D-0B5E90178896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 Better Version of Our First Swing GUI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1275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A better version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FirstWindow</a:t>
            </a:r>
            <a:r>
              <a:rPr lang="en-US" sz="2400" smtClean="0"/>
              <a:t> makes it a derived class of 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This is the normal way to define a windowing interface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The constructor in the new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FirstWindow</a:t>
            </a:r>
            <a:r>
              <a:rPr lang="en-US" sz="2400" smtClean="0"/>
              <a:t> class starts by calling the constructor for the parent class using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super();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This ensures that any initialization that is normally done for all objects of type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000" smtClean="0"/>
              <a:t> will be done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Almost all initialization for the window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FirstWindow</a:t>
            </a:r>
            <a:r>
              <a:rPr lang="en-US" sz="2400" smtClean="0"/>
              <a:t> is placed in the constructor for the class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Note that this time, an anonymous object is used as the action listener for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endButton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C55BE891-1391-4A1C-AE05-33DC1941B60F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Normal Way to Define a </a:t>
            </a:r>
            <a:r>
              <a:rPr lang="en-US" sz="3200" b="1" smtClean="0">
                <a:latin typeface="Courier New" pitchFamily="49" charset="0"/>
              </a:rPr>
              <a:t>JFrame </a:t>
            </a:r>
            <a:r>
              <a:rPr lang="en-US" sz="3200" smtClean="0"/>
              <a:t>(Part 1 of 4)</a:t>
            </a:r>
          </a:p>
        </p:txBody>
      </p:sp>
      <p:pic>
        <p:nvPicPr>
          <p:cNvPr id="41987" name="Picture 7" descr="savitch_c17d04_1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D0793289-B8CE-41C1-89B0-1F6743D6E080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Events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i="1" smtClean="0"/>
              <a:t>Event-driven programming</a:t>
            </a:r>
            <a:r>
              <a:rPr lang="en-US" sz="2800" smtClean="0"/>
              <a:t> is a programming style that uses a signal-and-response approach to programming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An </a:t>
            </a:r>
            <a:r>
              <a:rPr lang="en-US" sz="2800" i="1" smtClean="0"/>
              <a:t>event</a:t>
            </a:r>
            <a:r>
              <a:rPr lang="en-US" sz="2800" smtClean="0"/>
              <a:t> is an object that acts as a signal to another object know as a </a:t>
            </a:r>
            <a:r>
              <a:rPr lang="en-US" sz="2800" i="1" smtClean="0"/>
              <a:t>listener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 sending of an event is called </a:t>
            </a:r>
            <a:r>
              <a:rPr lang="en-US" sz="2800" i="1" smtClean="0"/>
              <a:t>firing the event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object that fires the event is often a GUI component, such as a button that has been clicked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7929B9BC-7CAB-487A-807D-6CA2052729F7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Normal Way to Define a </a:t>
            </a:r>
            <a:r>
              <a:rPr lang="en-US" sz="3200" b="1" smtClean="0">
                <a:latin typeface="Courier New" pitchFamily="49" charset="0"/>
              </a:rPr>
              <a:t>JFrame </a:t>
            </a:r>
            <a:r>
              <a:rPr lang="en-US" sz="3200" smtClean="0"/>
              <a:t>(Part 2 of 4)</a:t>
            </a:r>
          </a:p>
        </p:txBody>
      </p:sp>
      <p:pic>
        <p:nvPicPr>
          <p:cNvPr id="43011" name="Picture 3" descr="savitch_c17d04_2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88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DE0C24EE-4D11-4435-8BA6-B695E223FEA6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Normal Way to Define a </a:t>
            </a:r>
            <a:r>
              <a:rPr lang="en-US" sz="3200" b="1" smtClean="0">
                <a:latin typeface="Courier New" pitchFamily="49" charset="0"/>
              </a:rPr>
              <a:t>JFrame </a:t>
            </a:r>
            <a:r>
              <a:rPr lang="en-US" sz="3200" smtClean="0"/>
              <a:t>(Part 3 of 4)</a:t>
            </a:r>
          </a:p>
        </p:txBody>
      </p:sp>
      <p:pic>
        <p:nvPicPr>
          <p:cNvPr id="44035" name="Picture 3" descr="savitch_c17d04_3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55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95F57C2C-BE68-4E85-A913-94CA512F300C}" type="slidenum">
              <a:rPr lang="en-US"/>
              <a:pPr>
                <a:defRPr/>
              </a:pPr>
              <a:t>31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Normal Way to Define a </a:t>
            </a:r>
            <a:r>
              <a:rPr lang="en-US" sz="3200" b="1" smtClean="0">
                <a:latin typeface="Courier New" pitchFamily="49" charset="0"/>
              </a:rPr>
              <a:t>JFrame </a:t>
            </a:r>
            <a:r>
              <a:rPr lang="en-US" sz="3200" smtClean="0"/>
              <a:t>(Part 4 of 4)</a:t>
            </a:r>
          </a:p>
        </p:txBody>
      </p:sp>
      <p:pic>
        <p:nvPicPr>
          <p:cNvPr id="45059" name="Picture 3" descr="savitch_c17d04_4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714500"/>
            <a:ext cx="7772400" cy="344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80290A95-8499-4B24-A2FB-8FA4381176A9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Labels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 </a:t>
            </a:r>
            <a:r>
              <a:rPr lang="en-US" sz="2800" i="1" smtClean="0"/>
              <a:t>label </a:t>
            </a:r>
            <a:r>
              <a:rPr lang="en-US" sz="2800" smtClean="0"/>
              <a:t>is an object of 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JLabel</a:t>
            </a:r>
          </a:p>
          <a:p>
            <a:pPr lvl="1" eaLnBrk="1" hangingPunct="1"/>
            <a:r>
              <a:rPr lang="en-US" sz="2400" smtClean="0"/>
              <a:t>Text can be added to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400" smtClean="0"/>
              <a:t> using a label</a:t>
            </a:r>
          </a:p>
          <a:p>
            <a:pPr lvl="1" eaLnBrk="1" hangingPunct="1"/>
            <a:r>
              <a:rPr lang="en-US" sz="2400" smtClean="0"/>
              <a:t>The text for the label is given as an argument when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JLabel</a:t>
            </a:r>
            <a:r>
              <a:rPr lang="en-US" sz="2400" smtClean="0"/>
              <a:t> is created</a:t>
            </a:r>
          </a:p>
          <a:p>
            <a:pPr lvl="1" eaLnBrk="1" hangingPunct="1"/>
            <a:r>
              <a:rPr lang="en-US" sz="2400" smtClean="0"/>
              <a:t>The label can then be added to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JLabel greeting = new JLabel("Hello");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add(greeting);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2A6BFAE4-A630-4471-8805-6E0E6CE14614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Color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In Java, a </a:t>
            </a:r>
            <a:r>
              <a:rPr lang="en-US" sz="2400" i="1" smtClean="0"/>
              <a:t>color</a:t>
            </a:r>
            <a:r>
              <a:rPr lang="en-US" sz="2400" smtClean="0"/>
              <a:t> is an object of 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Color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 The class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Color</a:t>
            </a:r>
            <a:r>
              <a:rPr lang="en-US" sz="2000" smtClean="0"/>
              <a:t> is found in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java.awt </a:t>
            </a:r>
            <a:r>
              <a:rPr lang="en-US" sz="2000" smtClean="0"/>
              <a:t>package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There are constants in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Color</a:t>
            </a:r>
            <a:r>
              <a:rPr lang="en-US" sz="2000" smtClean="0"/>
              <a:t> class that represent a number of basic colors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 </a:t>
            </a:r>
            <a:r>
              <a:rPr lang="en-US" sz="2400" smtClean="0"/>
              <a:t>can not be colored directly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Instead, a program must color something called the </a:t>
            </a:r>
            <a:r>
              <a:rPr lang="en-US" sz="2000" i="1" smtClean="0"/>
              <a:t>content pane</a:t>
            </a:r>
            <a:r>
              <a:rPr lang="en-US" sz="2000" smtClean="0"/>
              <a:t> of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endParaRPr lang="en-US" sz="2000" smtClean="0"/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Since the content pane is the "inside" of a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000" smtClean="0"/>
              <a:t>, coloring the content pane has the effect of coloring the inside of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endParaRPr lang="en-US" sz="2000" smtClean="0"/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Therefore, the background color of a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000" smtClean="0"/>
              <a:t> can be set using the following code: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getContentPane().setBackground(</a:t>
            </a:r>
            <a:r>
              <a:rPr lang="en-US" sz="1800" b="1" i="1" smtClean="0">
                <a:solidFill>
                  <a:srgbClr val="034CA1"/>
                </a:solidFill>
                <a:latin typeface="Courier New" pitchFamily="49" charset="0"/>
              </a:rPr>
              <a:t>Color</a:t>
            </a: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7E9ACC8A-4CF6-4E84-8A89-140A799B5585}" type="slidenum">
              <a:rPr lang="en-US"/>
              <a:pPr>
                <a:defRPr/>
              </a:pPr>
              <a:t>34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Color Constants</a:t>
            </a:r>
          </a:p>
        </p:txBody>
      </p:sp>
      <p:pic>
        <p:nvPicPr>
          <p:cNvPr id="48131" name="Picture 8" descr="savitch_c17d05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43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CA04C11D-6BB1-46B4-B1FF-83156B42062E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latin typeface="Courier New" pitchFamily="49" charset="0"/>
              </a:rPr>
              <a:t>JFrame</a:t>
            </a:r>
            <a:r>
              <a:rPr lang="en-US" smtClean="0"/>
              <a:t> with Color (Part 1 of 4)</a:t>
            </a:r>
          </a:p>
        </p:txBody>
      </p:sp>
      <p:pic>
        <p:nvPicPr>
          <p:cNvPr id="49155" name="Picture 7" descr="savitch_c17d06_1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76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C7EF4B0A-1810-414D-8CFF-E7C017EEBBA0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latin typeface="Courier New" pitchFamily="49" charset="0"/>
              </a:rPr>
              <a:t>JFrame</a:t>
            </a:r>
            <a:r>
              <a:rPr lang="en-US" smtClean="0"/>
              <a:t> with Color (Part 2 of 4)</a:t>
            </a:r>
          </a:p>
        </p:txBody>
      </p:sp>
      <p:pic>
        <p:nvPicPr>
          <p:cNvPr id="50179" name="Picture 3" descr="savitch_c17d06_2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4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D44729D4-38FC-44D2-8EB3-795F77A7AC5E}" type="slidenum">
              <a:rPr lang="en-US"/>
              <a:pPr>
                <a:defRPr/>
              </a:pPr>
              <a:t>37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latin typeface="Courier New" pitchFamily="49" charset="0"/>
              </a:rPr>
              <a:t>JFrame</a:t>
            </a:r>
            <a:r>
              <a:rPr lang="en-US" smtClean="0"/>
              <a:t> with Color (Part 3 of 4)</a:t>
            </a:r>
          </a:p>
        </p:txBody>
      </p:sp>
      <p:pic>
        <p:nvPicPr>
          <p:cNvPr id="51203" name="Picture 3" descr="savitch_c17d06_3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49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34B02391-9555-4E5E-8E4F-01971B184575}" type="slidenum">
              <a:rPr lang="en-US"/>
              <a:pPr>
                <a:defRPr/>
              </a:pPr>
              <a:t>38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latin typeface="Courier New" pitchFamily="49" charset="0"/>
              </a:rPr>
              <a:t>JFrame</a:t>
            </a:r>
            <a:r>
              <a:rPr lang="en-US" smtClean="0"/>
              <a:t> with Color (Part 4 of 4)</a:t>
            </a:r>
          </a:p>
        </p:txBody>
      </p:sp>
      <p:pic>
        <p:nvPicPr>
          <p:cNvPr id="52227" name="Picture 3" descr="savitch_c17d06_4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493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896C954B-D1B5-4471-9707-1F4726B60EFC}" type="slidenum">
              <a:rPr lang="en-US"/>
              <a:pPr>
                <a:defRPr/>
              </a:pPr>
              <a:t>39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Listeners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listener object performs some action in response to the event</a:t>
            </a:r>
          </a:p>
          <a:p>
            <a:pPr lvl="1" eaLnBrk="1" hangingPunct="1"/>
            <a:r>
              <a:rPr lang="en-US" smtClean="0"/>
              <a:t>A given component may have any number of listeners</a:t>
            </a:r>
          </a:p>
          <a:p>
            <a:pPr lvl="1" eaLnBrk="1" hangingPunct="1"/>
            <a:r>
              <a:rPr lang="en-US" smtClean="0"/>
              <a:t>Each listener may respond to a different kind of event, or multiple listeners might may respond to the same events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AC517573-83C1-402F-A3CA-D26DE0E644E3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Containers and Layout Managers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419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Multiple components can be added to the content pane of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800" smtClean="0"/>
              <a:t> using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add</a:t>
            </a:r>
            <a:r>
              <a:rPr lang="en-US" sz="2800" smtClean="0"/>
              <a:t> method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However,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add</a:t>
            </a:r>
            <a:r>
              <a:rPr lang="en-US" sz="2400" smtClean="0"/>
              <a:t> method does not specify how these components are to be arranged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To describe how multiple components are to be arranged, a </a:t>
            </a:r>
            <a:r>
              <a:rPr lang="en-US" sz="2800" i="1" smtClean="0"/>
              <a:t>layout manager</a:t>
            </a:r>
            <a:r>
              <a:rPr lang="en-US" sz="2800" smtClean="0"/>
              <a:t> is used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There are a number of layout manager classes such as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BorderLayout</a:t>
            </a:r>
            <a:r>
              <a:rPr lang="en-US" sz="2400" smtClean="0"/>
              <a:t>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FlowLayout</a:t>
            </a:r>
            <a:r>
              <a:rPr lang="en-US" sz="2400" smtClean="0"/>
              <a:t>,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GridLayout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If a layout manager is not specified, a default layout manager is used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84244607-DE42-42FC-AF37-D01F21F6B8C4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Border Layout Managers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848600" cy="4038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BorderLayout</a:t>
            </a:r>
            <a:r>
              <a:rPr lang="en-US" sz="2800" smtClean="0"/>
              <a:t> manager places the components that are added to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800" smtClean="0"/>
              <a:t> object into five regions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These regions are: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BorderLayout.NORTH</a:t>
            </a:r>
            <a:r>
              <a:rPr lang="en-US" sz="2400" smtClean="0"/>
              <a:t>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BorderLayout.SOUTH</a:t>
            </a:r>
            <a:r>
              <a:rPr lang="en-US" sz="2400" smtClean="0"/>
              <a:t>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BorderLayout.EAST</a:t>
            </a:r>
            <a:r>
              <a:rPr lang="en-US" sz="2400" smtClean="0"/>
              <a:t>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BorderLayout.WEST</a:t>
            </a:r>
            <a:r>
              <a:rPr lang="en-US" sz="2400" smtClean="0"/>
              <a:t>,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BorderLayout.Center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BorderLayout</a:t>
            </a:r>
            <a:r>
              <a:rPr lang="en-US" sz="2800" smtClean="0"/>
              <a:t> manager is added to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800" smtClean="0"/>
              <a:t> using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setLayout</a:t>
            </a:r>
            <a:r>
              <a:rPr lang="en-US" sz="2800" smtClean="0"/>
              <a:t> method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For example: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setLayout(new BorderLayout());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574E6CDD-2120-44C9-9084-EAC54C243BDF}" type="slidenum">
              <a:rPr lang="en-US"/>
              <a:pPr>
                <a:defRPr/>
              </a:pPr>
              <a:t>41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0772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BorderLayout</a:t>
            </a:r>
            <a:r>
              <a:rPr lang="en-US" sz="3200" smtClean="0"/>
              <a:t> Manager (Part 1 of 4)</a:t>
            </a:r>
          </a:p>
        </p:txBody>
      </p:sp>
      <p:pic>
        <p:nvPicPr>
          <p:cNvPr id="55299" name="Picture 4" descr="savitch_c17d07_1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82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7EBF2364-EE76-4194-ABA3-251227EED298}" type="slidenum">
              <a:rPr lang="en-US"/>
              <a:pPr>
                <a:defRPr/>
              </a:pPr>
              <a:t>42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0772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BorderLayout</a:t>
            </a:r>
            <a:r>
              <a:rPr lang="en-US" sz="3200" smtClean="0"/>
              <a:t> Manager (Part 2 of 4)</a:t>
            </a:r>
          </a:p>
        </p:txBody>
      </p:sp>
      <p:pic>
        <p:nvPicPr>
          <p:cNvPr id="56323" name="Picture 3" descr="savitch_c17d07_2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73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ECB6A0BF-D83C-4E3C-9AA5-9E4F3147EB50}" type="slidenum">
              <a:rPr lang="en-US"/>
              <a:pPr>
                <a:defRPr/>
              </a:pPr>
              <a:t>43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0772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BorderLayout</a:t>
            </a:r>
            <a:r>
              <a:rPr lang="en-US" sz="3200" smtClean="0"/>
              <a:t> Manager (Part 3 of 4)</a:t>
            </a:r>
          </a:p>
        </p:txBody>
      </p:sp>
      <p:pic>
        <p:nvPicPr>
          <p:cNvPr id="57347" name="Picture 3" descr="savitch_c17d07_3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80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6EEB8D64-BF74-4906-AD24-BFBB8FDD50DB}" type="slidenum">
              <a:rPr lang="en-US"/>
              <a:pPr>
                <a:defRPr/>
              </a:pPr>
              <a:t>44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0772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BorderLayout</a:t>
            </a:r>
            <a:r>
              <a:rPr lang="en-US" sz="3200" smtClean="0"/>
              <a:t> Manager (Part 4 of 4)</a:t>
            </a:r>
          </a:p>
        </p:txBody>
      </p:sp>
      <p:pic>
        <p:nvPicPr>
          <p:cNvPr id="58371" name="Picture 3" descr="savitch_c17d07_4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406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3F1D9D49-BDD6-4497-A051-312EDBA31C25}" type="slidenum">
              <a:rPr lang="en-US"/>
              <a:pPr>
                <a:defRPr/>
              </a:pPr>
              <a:t>45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latin typeface="Courier New" pitchFamily="49" charset="0"/>
              </a:rPr>
              <a:t>BorderLayout</a:t>
            </a:r>
            <a:r>
              <a:rPr lang="en-US" smtClean="0"/>
              <a:t> Regions</a:t>
            </a:r>
          </a:p>
        </p:txBody>
      </p:sp>
      <p:pic>
        <p:nvPicPr>
          <p:cNvPr id="59395" name="Picture 7" descr="savitch_c17d0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55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C1134D6A-96AD-48D0-B797-7F3D00EEDFCC}" type="slidenum">
              <a:rPr lang="en-US"/>
              <a:pPr>
                <a:defRPr/>
              </a:pPr>
              <a:t>46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Border Layout Managers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The previous diagram shows the arrangement of the five border layout regions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Note:  None of the lines in the diagram are normally visible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When using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BorderLayout</a:t>
            </a:r>
            <a:r>
              <a:rPr lang="en-US" sz="2400" smtClean="0"/>
              <a:t> manager, the location of the component being added is given as a second argument to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add</a:t>
            </a:r>
            <a:r>
              <a:rPr lang="en-US" sz="2400" smtClean="0"/>
              <a:t> method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add(label1, BorderLayout.NORTH);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Components can be added in any order since their location is specified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A2EEF240-CD54-4543-9A0B-8992286845D4}" type="slidenum">
              <a:rPr lang="en-US"/>
              <a:pPr>
                <a:defRPr/>
              </a:pPr>
              <a:t>47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Flow Layout Managers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FlowLayout</a:t>
            </a:r>
            <a:r>
              <a:rPr lang="en-US" sz="2800" smtClean="0"/>
              <a:t> manager is the simplest layout manager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setLayout(new FlowLayout());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It arranges components one after the other, going from left to right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Components are arranged in the order in which they are added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Since a location is not specified,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add</a:t>
            </a:r>
            <a:r>
              <a:rPr lang="en-US" sz="2800" smtClean="0"/>
              <a:t> method has only one argument when using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FlowLayoutManager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add.(label1);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7120AE75-E097-4ED2-AECB-2CB240134AE9}" type="slidenum">
              <a:rPr lang="en-US"/>
              <a:pPr>
                <a:defRPr/>
              </a:pPr>
              <a:t>48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GridLayout</a:t>
            </a:r>
            <a:r>
              <a:rPr lang="en-US" sz="2400" smtClean="0"/>
              <a:t> manager arranges components in a two-dimensional grid with some number of rows and columns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setLayout(new GridLayout(rows, columns));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Each entry is the same size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two numbers given as arguments specify the number of rows and columns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Each component is stretched so that it completely fills its grid position</a:t>
            </a:r>
          </a:p>
          <a:p>
            <a:pPr lvl="1" eaLnBrk="1" hangingPunct="1">
              <a:lnSpc>
                <a:spcPct val="90000"/>
              </a:lnSpc>
            </a:pPr>
            <a:endParaRPr lang="en-US" sz="2000" smtClean="0"/>
          </a:p>
          <a:p>
            <a:pPr lvl="1" eaLnBrk="1" hangingPunct="1">
              <a:lnSpc>
                <a:spcPct val="90000"/>
              </a:lnSpc>
            </a:pPr>
            <a:endParaRPr lang="en-US" sz="200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Note:  None of the lines in the diagram are normally visible</a:t>
            </a:r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Grid Layout Managers</a:t>
            </a:r>
          </a:p>
        </p:txBody>
      </p:sp>
      <p:grpSp>
        <p:nvGrpSpPr>
          <p:cNvPr id="62468" name="Group 9"/>
          <p:cNvGrpSpPr>
            <a:grpSpLocks/>
          </p:cNvGrpSpPr>
          <p:nvPr/>
        </p:nvGrpSpPr>
        <p:grpSpPr bwMode="auto">
          <a:xfrm>
            <a:off x="3248025" y="4529138"/>
            <a:ext cx="3468688" cy="690562"/>
            <a:chOff x="1680" y="2880"/>
            <a:chExt cx="2185" cy="435"/>
          </a:xfrm>
        </p:grpSpPr>
        <p:sp>
          <p:nvSpPr>
            <p:cNvPr id="62471" name="Rectangle 4"/>
            <p:cNvSpPr>
              <a:spLocks noChangeArrowheads="1"/>
            </p:cNvSpPr>
            <p:nvPr/>
          </p:nvSpPr>
          <p:spPr bwMode="auto">
            <a:xfrm>
              <a:off x="1680" y="2880"/>
              <a:ext cx="2185" cy="43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n-US">
                <a:latin typeface="Calibri" pitchFamily="34" charset="0"/>
              </a:endParaRPr>
            </a:p>
          </p:txBody>
        </p:sp>
        <p:sp>
          <p:nvSpPr>
            <p:cNvPr id="62472" name="Line 6"/>
            <p:cNvSpPr>
              <a:spLocks noChangeShapeType="1"/>
            </p:cNvSpPr>
            <p:nvPr/>
          </p:nvSpPr>
          <p:spPr bwMode="auto">
            <a:xfrm>
              <a:off x="1680" y="3099"/>
              <a:ext cx="21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473" name="Line 7"/>
            <p:cNvSpPr>
              <a:spLocks noChangeShapeType="1"/>
            </p:cNvSpPr>
            <p:nvPr/>
          </p:nvSpPr>
          <p:spPr bwMode="auto">
            <a:xfrm>
              <a:off x="2413" y="2880"/>
              <a:ext cx="0" cy="4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2474" name="Line 8"/>
            <p:cNvSpPr>
              <a:spLocks noChangeShapeType="1"/>
            </p:cNvSpPr>
            <p:nvPr/>
          </p:nvSpPr>
          <p:spPr bwMode="auto">
            <a:xfrm>
              <a:off x="3130" y="2885"/>
              <a:ext cx="0" cy="4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B6C08BD3-E0E7-4C7D-8EAC-DFC4C6FB1A63}" type="slidenum">
              <a:rPr lang="en-US"/>
              <a:pPr>
                <a:defRPr/>
              </a:pPr>
              <a:t>49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Exception Objects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 exception object is an event</a:t>
            </a:r>
          </a:p>
          <a:p>
            <a:pPr lvl="1" eaLnBrk="1" hangingPunct="1"/>
            <a:r>
              <a:rPr lang="en-US" smtClean="0"/>
              <a:t>The throwing of an exception is an example of firing an event</a:t>
            </a:r>
          </a:p>
          <a:p>
            <a:pPr eaLnBrk="1" hangingPunct="1"/>
            <a:r>
              <a:rPr lang="en-US" smtClean="0"/>
              <a:t>The listener for an exception object is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catch</a:t>
            </a:r>
            <a:r>
              <a:rPr lang="en-US" smtClean="0"/>
              <a:t> block that catches the event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DC92F315-0443-41E4-BDAB-594C349327CC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Grid Layout Managers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When using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GridLayout</a:t>
            </a:r>
            <a:r>
              <a:rPr lang="en-US" sz="2800" smtClean="0"/>
              <a:t> class, the method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add</a:t>
            </a:r>
            <a:r>
              <a:rPr lang="en-US" sz="2800" smtClean="0"/>
              <a:t> has only one argument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add(label1);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Items are placed in the grid from left to right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top row is filled first, then the second, and so forth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Grid positions may not be skipped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Note the use of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main</a:t>
            </a:r>
            <a:r>
              <a:rPr lang="en-US" sz="2800" smtClean="0"/>
              <a:t> method in the GUI class itself in the following example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This is often a convenient way of demonstrating a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12B9A9F1-5BE2-47F3-A551-146D342D1AF2}" type="slidenum">
              <a:rPr lang="en-US"/>
              <a:pPr>
                <a:defRPr/>
              </a:pPr>
              <a:t>50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GridLayout</a:t>
            </a:r>
            <a:r>
              <a:rPr lang="en-US" sz="3200" smtClean="0"/>
              <a:t> Manager (Part 1 of 4)</a:t>
            </a:r>
          </a:p>
        </p:txBody>
      </p:sp>
      <p:pic>
        <p:nvPicPr>
          <p:cNvPr id="64515" name="Picture 7" descr="savitch_c17d09_1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751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4C1C8202-BE91-478A-AD8C-74D80A88B6AF}" type="slidenum">
              <a:rPr lang="en-US"/>
              <a:pPr>
                <a:defRPr/>
              </a:pPr>
              <a:t>51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GridLayout</a:t>
            </a:r>
            <a:r>
              <a:rPr lang="en-US" sz="3200" smtClean="0"/>
              <a:t> Manager (Part 2 of 4)</a:t>
            </a:r>
          </a:p>
        </p:txBody>
      </p:sp>
      <p:pic>
        <p:nvPicPr>
          <p:cNvPr id="65539" name="Picture 3" descr="savitch_c17d09_2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95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6333A7D5-20E3-4F5B-876E-AB4738F7652A}" type="slidenum">
              <a:rPr lang="en-US"/>
              <a:pPr>
                <a:defRPr/>
              </a:pPr>
              <a:t>52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GridLayout</a:t>
            </a:r>
            <a:r>
              <a:rPr lang="en-US" sz="3200" smtClean="0"/>
              <a:t> Manager (Part 3 of 4)</a:t>
            </a:r>
          </a:p>
        </p:txBody>
      </p:sp>
      <p:pic>
        <p:nvPicPr>
          <p:cNvPr id="66563" name="Picture 3" descr="savitch_c17d09_3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586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A2FB3AE1-7F09-4294-9EE3-896E7FEEF0C7}" type="slidenum">
              <a:rPr lang="en-US"/>
              <a:pPr>
                <a:defRPr/>
              </a:pPr>
              <a:t>53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GridLayout</a:t>
            </a:r>
            <a:r>
              <a:rPr lang="en-US" sz="3200" smtClean="0"/>
              <a:t> Manager (Part 4 of 4)</a:t>
            </a:r>
          </a:p>
        </p:txBody>
      </p:sp>
      <p:pic>
        <p:nvPicPr>
          <p:cNvPr id="67587" name="Picture 3" descr="savitch_c17d09_4of4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4768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A3608CAD-BB93-49BE-A741-420550731D4A}" type="slidenum">
              <a:rPr lang="en-US"/>
              <a:pPr>
                <a:defRPr/>
              </a:pPr>
              <a:t>54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Layout Managers</a:t>
            </a:r>
          </a:p>
        </p:txBody>
      </p:sp>
      <p:pic>
        <p:nvPicPr>
          <p:cNvPr id="68611" name="Picture 7" descr="savitch_c17d10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20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A327D227-0637-466C-84C6-FEB153A1C8B7}" type="slidenum">
              <a:rPr lang="en-US"/>
              <a:pPr>
                <a:defRPr/>
              </a:pPr>
              <a:t>55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Panels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 GUI is often organized in a hierarchical fashion, with containers called </a:t>
            </a:r>
            <a:r>
              <a:rPr lang="en-US" sz="2800" i="1" smtClean="0"/>
              <a:t>panels</a:t>
            </a:r>
            <a:r>
              <a:rPr lang="en-US" sz="2800" smtClean="0"/>
              <a:t> inside other containers</a:t>
            </a:r>
          </a:p>
          <a:p>
            <a:pPr eaLnBrk="1" hangingPunct="1"/>
            <a:r>
              <a:rPr lang="en-US" sz="2800" smtClean="0"/>
              <a:t>A panel is an object of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JPanel </a:t>
            </a:r>
            <a:r>
              <a:rPr lang="en-US" sz="2800" smtClean="0"/>
              <a:t>class that serves as a simple container</a:t>
            </a:r>
          </a:p>
          <a:p>
            <a:pPr lvl="1" eaLnBrk="1" hangingPunct="1"/>
            <a:r>
              <a:rPr lang="en-US" sz="2400" smtClean="0"/>
              <a:t>It is used to group smaller objects into a larger component (the panel)</a:t>
            </a:r>
          </a:p>
          <a:p>
            <a:pPr lvl="1" eaLnBrk="1" hangingPunct="1"/>
            <a:r>
              <a:rPr lang="en-US" sz="2400" smtClean="0"/>
              <a:t>One of the main functions of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JPanel</a:t>
            </a:r>
            <a:r>
              <a:rPr lang="en-US" sz="2400" smtClean="0"/>
              <a:t> object is to subdivide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400" smtClean="0"/>
              <a:t> or other container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BCF854A9-2DBA-497C-AE35-1A3B530E12C6}" type="slidenum">
              <a:rPr lang="en-US"/>
              <a:pPr>
                <a:defRPr/>
              </a:pPr>
              <a:t>56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Panels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08900" cy="44323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Both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400" smtClean="0"/>
              <a:t> and each panel in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400" smtClean="0"/>
              <a:t> can use different layout managers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Additional panels can be added to each panel, and each panel can have its own layout manager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This enables almost any kind of overall layout to be used in a GUI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setLayout(new BorderLayout());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JPanel somePanel = new JPanel();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somePanel.setLayout(new FlowLayout());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Note in the following example that panel and button objects are given color using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setBackground</a:t>
            </a:r>
            <a:r>
              <a:rPr lang="en-US" sz="2400" smtClean="0"/>
              <a:t> method without invoking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getContentPane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getContentPane</a:t>
            </a:r>
            <a:r>
              <a:rPr lang="en-US" sz="2000" smtClean="0"/>
              <a:t> method is only used when adding color to a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endParaRPr lang="en-US" sz="20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E8872EB3-9E5F-42F0-8089-109BB00C6237}" type="slidenum">
              <a:rPr lang="en-US"/>
              <a:pPr>
                <a:defRPr/>
              </a:pPr>
              <a:t>57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Panels (Part 1 of 8)</a:t>
            </a:r>
          </a:p>
        </p:txBody>
      </p:sp>
      <p:pic>
        <p:nvPicPr>
          <p:cNvPr id="71683" name="Picture 7" descr="savitch_c17d11_1of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86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E99DEBC1-84DA-405B-8F13-BA214B1B443C}" type="slidenum">
              <a:rPr lang="en-US"/>
              <a:pPr>
                <a:defRPr/>
              </a:pPr>
              <a:t>58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Panels (Part 2 of 8)</a:t>
            </a:r>
          </a:p>
        </p:txBody>
      </p:sp>
      <p:pic>
        <p:nvPicPr>
          <p:cNvPr id="72707" name="Picture 3" descr="savitch_c17d11_2of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417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D0C7FA9C-069C-44DA-B96E-6115AA18FC1E}" type="slidenum">
              <a:rPr lang="en-US"/>
              <a:pPr>
                <a:defRPr/>
              </a:pPr>
              <a:t>59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Event Handlers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listener object has methods that specify what will happen when events of various kinds are received by it</a:t>
            </a:r>
          </a:p>
          <a:p>
            <a:pPr lvl="1" eaLnBrk="1" hangingPunct="1"/>
            <a:r>
              <a:rPr lang="en-US" smtClean="0"/>
              <a:t>These methods are called </a:t>
            </a:r>
            <a:r>
              <a:rPr lang="en-US" i="1" smtClean="0"/>
              <a:t>event handlers</a:t>
            </a:r>
          </a:p>
          <a:p>
            <a:pPr eaLnBrk="1" hangingPunct="1"/>
            <a:r>
              <a:rPr lang="en-US" smtClean="0"/>
              <a:t>The programmer using the listener object will define or redefine these event-handler methods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651E2F92-F088-4B67-919E-BA4B3DF4FAC7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Panels (Part 3 of 8)</a:t>
            </a:r>
          </a:p>
        </p:txBody>
      </p:sp>
      <p:pic>
        <p:nvPicPr>
          <p:cNvPr id="73731" name="Picture 3" descr="savitch_c17d11_3of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7B1B30EF-334B-449F-AE13-19956651FA5A}" type="slidenum">
              <a:rPr lang="en-US"/>
              <a:pPr>
                <a:defRPr/>
              </a:pPr>
              <a:t>60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Panels (Part 4 of 8)</a:t>
            </a:r>
          </a:p>
        </p:txBody>
      </p:sp>
      <p:pic>
        <p:nvPicPr>
          <p:cNvPr id="74755" name="Picture 3" descr="savitch_c17d11_4of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420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7DDAB9F6-C3A1-4DFF-B749-F56B77D1A7BB}" type="slidenum">
              <a:rPr lang="en-US"/>
              <a:pPr>
                <a:defRPr/>
              </a:pPr>
              <a:t>61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Panels (Part 5 of 8)</a:t>
            </a:r>
          </a:p>
        </p:txBody>
      </p:sp>
      <p:pic>
        <p:nvPicPr>
          <p:cNvPr id="75779" name="Picture 3" descr="savitch_c17d11_5of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45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F0EE7F71-3056-451A-8090-977B3193C98D}" type="slidenum">
              <a:rPr lang="en-US"/>
              <a:pPr>
                <a:defRPr/>
              </a:pPr>
              <a:t>62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Panels (Part 6 of 8)</a:t>
            </a:r>
          </a:p>
        </p:txBody>
      </p:sp>
      <p:pic>
        <p:nvPicPr>
          <p:cNvPr id="76803" name="Picture 3" descr="savitch_c17d11_6of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768F732F-374F-49EE-A0E4-BC91C06EFCAA}" type="slidenum">
              <a:rPr lang="en-US"/>
              <a:pPr>
                <a:defRPr/>
              </a:pPr>
              <a:t>63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Panels (Part 7 of 8)</a:t>
            </a:r>
          </a:p>
        </p:txBody>
      </p:sp>
      <p:pic>
        <p:nvPicPr>
          <p:cNvPr id="77827" name="Picture 3" descr="savitch_c17d11_7of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60" b="2135"/>
          <a:stretch>
            <a:fillRect/>
          </a:stretch>
        </p:blipFill>
        <p:spPr bwMode="auto">
          <a:xfrm>
            <a:off x="838200" y="1320800"/>
            <a:ext cx="7772400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23497ACD-DB25-42FC-8610-42B2657B6DAC}" type="slidenum">
              <a:rPr lang="en-US"/>
              <a:pPr>
                <a:defRPr/>
              </a:pPr>
              <a:t>64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Panels (Part 8 of 8)</a:t>
            </a:r>
          </a:p>
        </p:txBody>
      </p:sp>
      <p:pic>
        <p:nvPicPr>
          <p:cNvPr id="78851" name="Picture 3" descr="savitch_c17d11_8of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31900"/>
            <a:ext cx="7772400" cy="513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8AEA9EC3-9E84-4E07-87CD-6BB1E310F3C5}" type="slidenum">
              <a:rPr lang="en-US"/>
              <a:pPr>
                <a:defRPr/>
              </a:pPr>
              <a:t>65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Container</a:t>
            </a:r>
            <a:r>
              <a:rPr lang="en-US" smtClean="0"/>
              <a:t> Class</a:t>
            </a:r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Any class that is a descendent class of the class Container is considered to be a container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Container</a:t>
            </a:r>
            <a:r>
              <a:rPr lang="en-US" sz="2000" smtClean="0"/>
              <a:t> class is found in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java.awt</a:t>
            </a:r>
            <a:r>
              <a:rPr lang="en-US" sz="2000" smtClean="0"/>
              <a:t> package, not in the Swing library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Any object that belongs to a class derived from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Container</a:t>
            </a:r>
            <a:r>
              <a:rPr lang="en-US" sz="2400" smtClean="0"/>
              <a:t> class (or its descendents) can have components added to it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classes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4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JPanel</a:t>
            </a:r>
            <a:r>
              <a:rPr lang="en-US" sz="2400" smtClean="0"/>
              <a:t> are descendent classes of 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Container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Therefore they and any of their descendents can serve as a container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6ECF7C08-396D-4E88-86B2-73996B5152DE}" type="slidenum">
              <a:rPr lang="en-US"/>
              <a:pPr>
                <a:defRPr/>
              </a:pPr>
              <a:t>66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JComponent</a:t>
            </a:r>
            <a:r>
              <a:rPr lang="en-US" smtClean="0"/>
              <a:t> Class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Any descendent class of the class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JComponent</a:t>
            </a:r>
            <a:r>
              <a:rPr lang="en-US" smtClean="0"/>
              <a:t> is called a </a:t>
            </a:r>
            <a:r>
              <a:rPr lang="en-US" i="1" smtClean="0"/>
              <a:t>component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Any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JComponent</a:t>
            </a:r>
            <a:r>
              <a:rPr lang="en-US" smtClean="0"/>
              <a:t> object or </a:t>
            </a:r>
            <a:r>
              <a:rPr lang="en-US" i="1" smtClean="0"/>
              <a:t>component</a:t>
            </a:r>
            <a:r>
              <a:rPr lang="en-US" smtClean="0"/>
              <a:t> can be added to any container class object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Because it is derived from the class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Container</a:t>
            </a:r>
            <a:r>
              <a:rPr lang="en-US" smtClean="0"/>
              <a:t>, a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JComponent</a:t>
            </a:r>
            <a:r>
              <a:rPr lang="en-US" smtClean="0"/>
              <a:t> can also be added to another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JComponent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C51956E2-419F-4662-9094-406D34D34CC6}" type="slidenum">
              <a:rPr lang="en-US"/>
              <a:pPr>
                <a:defRPr/>
              </a:pPr>
              <a:t>67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Objects in a Typical GUI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US" smtClean="0"/>
              <a:t>Almost every GUI built using Swing container classes will be made up of three kinds of objects: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n-US" smtClean="0"/>
              <a:t>The container itself, probably a panel or window-like object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n-US" smtClean="0"/>
              <a:t>The components added to the container such as labels, buttons, and panels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n-US" smtClean="0"/>
              <a:t>A layout manager to position the components inside the container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04F685D1-6BAB-4FAE-91B0-8CE675668F92}" type="slidenum">
              <a:rPr lang="en-US"/>
              <a:pPr>
                <a:defRPr/>
              </a:pPr>
              <a:t>68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Hierarchy of Swing and AWT Classes</a:t>
            </a:r>
          </a:p>
        </p:txBody>
      </p:sp>
      <p:pic>
        <p:nvPicPr>
          <p:cNvPr id="82947" name="Picture 8" descr="savitch_c17d12_complete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743" b="2179"/>
          <a:stretch>
            <a:fillRect/>
          </a:stretch>
        </p:blipFill>
        <p:spPr bwMode="auto">
          <a:xfrm>
            <a:off x="838200" y="825500"/>
            <a:ext cx="4719638" cy="560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BD644504-FD4A-46AA-90DB-30B9E1C5E97D}" type="slidenum">
              <a:rPr lang="en-US"/>
              <a:pPr>
                <a:defRPr/>
              </a:pPr>
              <a:t>69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Event Firing and an Event Listener</a:t>
            </a:r>
          </a:p>
        </p:txBody>
      </p:sp>
      <p:pic>
        <p:nvPicPr>
          <p:cNvPr id="19459" name="Picture 10" descr="savitch_c17d01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357837E0-79B1-4317-AC52-F20037388192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Tip:  Code a GUI's Look and Actions Separately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</a:pPr>
            <a:r>
              <a:rPr lang="en-US" sz="2400" smtClean="0"/>
              <a:t>The task of designing a Swing GUI can be divided into two main subtasks: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Designing and coding the appearance of the GUI on the screen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Designing and coding the actions performed in response to user actions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en-US" sz="2400" smtClean="0"/>
              <a:t>In particular, it is useful to implement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actionPerformed</a:t>
            </a:r>
            <a:r>
              <a:rPr lang="en-US" sz="2400" smtClean="0"/>
              <a:t> method as a </a:t>
            </a:r>
            <a:r>
              <a:rPr lang="en-US" sz="2400" i="1" smtClean="0"/>
              <a:t>stub</a:t>
            </a:r>
            <a:r>
              <a:rPr lang="en-US" sz="2400" smtClean="0"/>
              <a:t>, until the GUI looks the way it should</a:t>
            </a:r>
          </a:p>
          <a:p>
            <a:pPr marL="1371600" lvl="2" indent="-457200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void actionPerformed(ActionEvent e)</a:t>
            </a:r>
          </a:p>
          <a:p>
            <a:pPr marL="1371600" lvl="2" indent="-457200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{}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en-US" sz="2400" smtClean="0"/>
              <a:t>This philosophy is at the heart of the technique used by the </a:t>
            </a:r>
            <a:r>
              <a:rPr lang="en-US" sz="2400" i="1" smtClean="0"/>
              <a:t>Model-View-Controller</a:t>
            </a:r>
            <a:r>
              <a:rPr lang="en-US" sz="2400" smtClean="0"/>
              <a:t> pattern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444D874B-6AB4-4EE3-87C9-C302EB14B484}" type="slidenum">
              <a:rPr lang="en-US"/>
              <a:pPr>
                <a:defRPr/>
              </a:pPr>
              <a:t>70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Model-View-Controller Pattern</a:t>
            </a:r>
          </a:p>
        </p:txBody>
      </p:sp>
      <p:pic>
        <p:nvPicPr>
          <p:cNvPr id="84995" name="Picture 9" descr="savitch_c17d13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434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8A95F022-1B4B-4D21-A5E8-8E881912056B}" type="slidenum">
              <a:rPr lang="en-US"/>
              <a:pPr>
                <a:defRPr/>
              </a:pPr>
              <a:t>71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Menu Bars, Menus, and Menu Items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A </a:t>
            </a:r>
            <a:r>
              <a:rPr lang="en-US" sz="2800" i="1" smtClean="0"/>
              <a:t>menu</a:t>
            </a:r>
            <a:r>
              <a:rPr lang="en-US" sz="2800" smtClean="0"/>
              <a:t> is an object of 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JMenu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A choice on a menu is called a </a:t>
            </a:r>
            <a:r>
              <a:rPr lang="en-US" sz="2800" i="1" smtClean="0"/>
              <a:t>menu item</a:t>
            </a:r>
            <a:r>
              <a:rPr lang="en-US" sz="2800" smtClean="0"/>
              <a:t>, and is an object of 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JMenuItem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 menu can contain any number of menu items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 menu item is identified by the string that labels it, and is displayed in the order to which it was added to the menu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add</a:t>
            </a:r>
            <a:r>
              <a:rPr lang="en-US" sz="2800" smtClean="0"/>
              <a:t> method is used to add a menu item to a menu in the same way that a component is added to a container object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61262F8C-2FBF-48C8-BE6A-62F6D617E0B6}" type="slidenum">
              <a:rPr lang="en-US"/>
              <a:pPr>
                <a:defRPr/>
              </a:pPr>
              <a:t>72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Menu Bars, Menus, and Menu Items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759700" cy="4038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 following creates a new menu, and then adds a menu item to it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JMenu diner = new 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      JMenu("Daily Specials");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JMenuItem lunch = new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      JMenuItem("Lunch Specials");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lunch.addActionListener(this);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diner.add(lunch);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Note that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this</a:t>
            </a:r>
            <a:r>
              <a:rPr lang="en-US" sz="2400" smtClean="0"/>
              <a:t> parameter has been registered as an action listener for the menu item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3410F3A0-99D9-475C-8F6B-C82E00B6FB4D}" type="slidenum">
              <a:rPr lang="en-US"/>
              <a:pPr>
                <a:defRPr/>
              </a:pPr>
              <a:t>73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Nested Menus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class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JMenu</a:t>
            </a:r>
            <a:r>
              <a:rPr lang="en-US" smtClean="0"/>
              <a:t> is a descendent of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JMenuItem</a:t>
            </a:r>
            <a:r>
              <a:rPr lang="en-US" smtClean="0"/>
              <a:t> class</a:t>
            </a:r>
          </a:p>
          <a:p>
            <a:pPr lvl="1" eaLnBrk="1" hangingPunct="1"/>
            <a:r>
              <a:rPr lang="en-US" smtClean="0"/>
              <a:t>Every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JMenu</a:t>
            </a:r>
            <a:r>
              <a:rPr lang="en-US" smtClean="0"/>
              <a:t> can be a menu item in another menu</a:t>
            </a:r>
          </a:p>
          <a:p>
            <a:pPr lvl="1" eaLnBrk="1" hangingPunct="1"/>
            <a:r>
              <a:rPr lang="en-US" smtClean="0"/>
              <a:t>Therefore, menus can be nested</a:t>
            </a:r>
          </a:p>
          <a:p>
            <a:pPr eaLnBrk="1" hangingPunct="1"/>
            <a:r>
              <a:rPr lang="en-US" smtClean="0"/>
              <a:t>Menus can be added to other menus in the same way as menu items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4A53657D-02B9-4C9E-8CBE-3A61F7F69C44}" type="slidenum">
              <a:rPr lang="en-US"/>
              <a:pPr>
                <a:defRPr/>
              </a:pPr>
              <a:t>74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Menu Bars and </a:t>
            </a:r>
            <a:r>
              <a:rPr lang="en-US" b="1" smtClean="0">
                <a:latin typeface="Courier New" pitchFamily="49" charset="0"/>
              </a:rPr>
              <a:t>JFrame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 eaLnBrk="1" hangingPunct="1">
              <a:lnSpc>
                <a:spcPct val="80000"/>
              </a:lnSpc>
            </a:pPr>
            <a:r>
              <a:rPr lang="en-US" sz="2400" smtClean="0"/>
              <a:t>A </a:t>
            </a:r>
            <a:r>
              <a:rPr lang="en-US" sz="2400" i="1" smtClean="0"/>
              <a:t>menu bar</a:t>
            </a:r>
            <a:r>
              <a:rPr lang="en-US" sz="2400" smtClean="0"/>
              <a:t> is a container for menus, typically placed near the top of a windowing interface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add</a:t>
            </a:r>
            <a:r>
              <a:rPr lang="en-US" sz="2400" smtClean="0"/>
              <a:t> method is used to add a menu to a menu bar in the same way that menu items are added to a menu</a:t>
            </a:r>
          </a:p>
          <a:p>
            <a:pPr marL="838200" lvl="1" indent="-381000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JMenuBar bar = new JMenuBar();</a:t>
            </a:r>
          </a:p>
          <a:p>
            <a:pPr marL="838200" lvl="1" indent="-381000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bar.add(diner);</a:t>
            </a:r>
          </a:p>
          <a:p>
            <a:pPr marL="457200" indent="-457200" eaLnBrk="1" hangingPunct="1">
              <a:lnSpc>
                <a:spcPct val="80000"/>
              </a:lnSpc>
            </a:pPr>
            <a:r>
              <a:rPr lang="en-US" sz="2400" smtClean="0"/>
              <a:t>The menu bar can be added to a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400" smtClean="0"/>
              <a:t> in two different ways</a:t>
            </a:r>
          </a:p>
          <a:p>
            <a:pPr marL="838200" lvl="1" indent="-3810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Using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setJMenuBar</a:t>
            </a:r>
            <a:r>
              <a:rPr lang="en-US" sz="2000" smtClean="0"/>
              <a:t> method</a:t>
            </a:r>
          </a:p>
          <a:p>
            <a:pPr marL="1257300" lvl="2" indent="-342900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setJMenuBar(bar);</a:t>
            </a:r>
          </a:p>
          <a:p>
            <a:pPr marL="838200" lvl="1" indent="-3810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Using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add</a:t>
            </a:r>
            <a:r>
              <a:rPr lang="en-US" sz="2000" smtClean="0"/>
              <a:t> method – which can be used to add a menu bar to a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JFrame</a:t>
            </a:r>
            <a:r>
              <a:rPr lang="en-US" sz="2000" smtClean="0"/>
              <a:t> or any other container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CB4A8E47-2E27-4054-A778-61A8F7F3959D}" type="slidenum">
              <a:rPr lang="en-US"/>
              <a:pPr>
                <a:defRPr/>
              </a:pPr>
              <a:t>75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GUI with a Menu (Part 1 of 8)</a:t>
            </a:r>
          </a:p>
        </p:txBody>
      </p:sp>
      <p:pic>
        <p:nvPicPr>
          <p:cNvPr id="90115" name="Picture 7" descr="savitch_c17d14_1of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3EFC4A85-B2D2-4AAB-906B-830DF8B2BCE5}" type="slidenum">
              <a:rPr lang="en-US"/>
              <a:pPr>
                <a:defRPr/>
              </a:pPr>
              <a:t>76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GUI with a Menu (Part 2 of 8)</a:t>
            </a:r>
          </a:p>
        </p:txBody>
      </p:sp>
      <p:pic>
        <p:nvPicPr>
          <p:cNvPr id="91139" name="Picture 3" descr="savitch_c17d14_2of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99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EA93F4E1-71BA-457D-A9CA-B09516E37A5A}" type="slidenum">
              <a:rPr lang="en-US"/>
              <a:pPr>
                <a:defRPr/>
              </a:pPr>
              <a:t>77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GUI with a Menu (Part 3 of 8)</a:t>
            </a:r>
          </a:p>
        </p:txBody>
      </p:sp>
      <p:pic>
        <p:nvPicPr>
          <p:cNvPr id="92163" name="Picture 3" descr="savitch_c17d14_3of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76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7F74526F-9BB3-4B14-99E1-A29B58A12005}" type="slidenum">
              <a:rPr lang="en-US"/>
              <a:pPr>
                <a:defRPr/>
              </a:pPr>
              <a:t>78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GUI with a Menu (Part 4 of 8)</a:t>
            </a:r>
          </a:p>
        </p:txBody>
      </p:sp>
      <p:pic>
        <p:nvPicPr>
          <p:cNvPr id="93187" name="Picture 3" descr="savitch_c17d14_4of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00CEF888-E911-4A66-A0AF-C0B81B69DF4A}" type="slidenum">
              <a:rPr lang="en-US"/>
              <a:pPr>
                <a:defRPr/>
              </a:pPr>
              <a:t>79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Event-Driven Programming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Event-driven programming is very different from most programming seen up until now</a:t>
            </a:r>
          </a:p>
          <a:p>
            <a:pPr lvl="1" eaLnBrk="1" hangingPunct="1"/>
            <a:r>
              <a:rPr lang="en-US" sz="2400" smtClean="0"/>
              <a:t>So far, programs have consisted of a list of statements executed in order</a:t>
            </a:r>
          </a:p>
          <a:p>
            <a:pPr lvl="1" eaLnBrk="1" hangingPunct="1"/>
            <a:r>
              <a:rPr lang="en-US" sz="2400" smtClean="0"/>
              <a:t>When that order changed, whether or not to perform certain actions (such as repeat statements in a loop, branch to another statement, or invoke a method) was controlled by the logic of the program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4B86C8F3-5B2A-45A0-B467-5C4E7133AC38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GUI with a Menu (Part 5 of 8)</a:t>
            </a:r>
          </a:p>
        </p:txBody>
      </p:sp>
      <p:pic>
        <p:nvPicPr>
          <p:cNvPr id="94211" name="Picture 3" descr="savitch_c17d14_5of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36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0BDDE704-BCC2-449C-B75D-0E2BB3A40843}" type="slidenum">
              <a:rPr lang="en-US"/>
              <a:pPr>
                <a:defRPr/>
              </a:pPr>
              <a:t>80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GUI with a Menu (Part 6 of 8)</a:t>
            </a:r>
          </a:p>
        </p:txBody>
      </p:sp>
      <p:pic>
        <p:nvPicPr>
          <p:cNvPr id="95235" name="Picture 3" descr="savitch_c17d14_6of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CE4587A4-A4BA-4317-9575-CC85AF08DB09}" type="slidenum">
              <a:rPr lang="en-US"/>
              <a:pPr>
                <a:defRPr/>
              </a:pPr>
              <a:t>81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GUI with a Menu (Part 7 of 8)</a:t>
            </a:r>
          </a:p>
        </p:txBody>
      </p:sp>
      <p:pic>
        <p:nvPicPr>
          <p:cNvPr id="96259" name="Picture 3" descr="savitch_c17d14_7of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884" b="2119"/>
          <a:stretch>
            <a:fillRect/>
          </a:stretch>
        </p:blipFill>
        <p:spPr bwMode="auto">
          <a:xfrm>
            <a:off x="838200" y="1320800"/>
            <a:ext cx="7772400" cy="517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9C1ED7DE-DA95-425C-8DFB-89E9FB5F7412}" type="slidenum">
              <a:rPr lang="en-US"/>
              <a:pPr>
                <a:defRPr/>
              </a:pPr>
              <a:t>82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GUI with a Menu (Part 8 of 8)</a:t>
            </a:r>
          </a:p>
        </p:txBody>
      </p:sp>
      <p:pic>
        <p:nvPicPr>
          <p:cNvPr id="97283" name="Picture 3" descr="savitch_c17d14_8of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31900"/>
            <a:ext cx="7772400" cy="5268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83CD24F4-03F5-4843-9473-FE6DABA63338}" type="slidenum">
              <a:rPr lang="en-US"/>
              <a:pPr>
                <a:defRPr/>
              </a:pPr>
              <a:t>83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AbstractButton</a:t>
            </a:r>
            <a:r>
              <a:rPr lang="en-US" sz="3200" smtClean="0"/>
              <a:t>  and </a:t>
            </a:r>
            <a:r>
              <a:rPr lang="en-US" sz="3200" b="1" smtClean="0">
                <a:latin typeface="Courier New" pitchFamily="49" charset="0"/>
              </a:rPr>
              <a:t>Dimension</a:t>
            </a:r>
            <a:r>
              <a:rPr lang="en-US" sz="3200" smtClean="0"/>
              <a:t> Classes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648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 classes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JButton</a:t>
            </a:r>
            <a:r>
              <a:rPr lang="en-US" sz="2800" smtClean="0"/>
              <a:t> and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JMenuItem</a:t>
            </a:r>
            <a:r>
              <a:rPr lang="en-US" sz="2800" smtClean="0"/>
              <a:t> are derived classes of the abstract class named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AbstractButton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All of their basic properties and methods are inherited from the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AbstractButton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Objects of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Dimension</a:t>
            </a:r>
            <a:r>
              <a:rPr lang="en-US" sz="2800" smtClean="0"/>
              <a:t> class are used with buttons, menu items, and other objects to specify a size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Dimension</a:t>
            </a:r>
            <a:r>
              <a:rPr lang="en-US" sz="2400" smtClean="0"/>
              <a:t> class is in the package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java.awt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Dimension(int width, int height)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Note: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width</a:t>
            </a:r>
            <a:r>
              <a:rPr lang="en-US" sz="24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height</a:t>
            </a:r>
            <a:r>
              <a:rPr lang="en-US" sz="2400" smtClean="0"/>
              <a:t> parameters are in pixels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D7C61B2A-A486-484F-B613-C773DD03CE44}" type="slidenum">
              <a:rPr lang="en-US"/>
              <a:pPr>
                <a:defRPr/>
              </a:pPr>
              <a:t>84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The </a:t>
            </a:r>
            <a:r>
              <a:rPr lang="en-US" b="1">
                <a:latin typeface="Courier New" pitchFamily="49" charset="0"/>
              </a:rPr>
              <a:t>setActionCommand</a:t>
            </a:r>
            <a:r>
              <a:rPr lang="en-US"/>
              <a:t> Method</a:t>
            </a:r>
          </a:p>
        </p:txBody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When a user clicks a button or menu item, an event is fired that normally goes to one or more action listeners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action event becomes an argument to an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actionPerformed</a:t>
            </a:r>
            <a:r>
              <a:rPr lang="en-US" sz="2000" smtClean="0"/>
              <a:t> method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This action event includes a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String</a:t>
            </a:r>
            <a:r>
              <a:rPr lang="en-US" sz="2000" smtClean="0"/>
              <a:t> instance variable called the </a:t>
            </a:r>
            <a:r>
              <a:rPr lang="en-US" sz="2000" i="1" smtClean="0"/>
              <a:t>action command</a:t>
            </a:r>
            <a:r>
              <a:rPr lang="en-US" sz="2000" smtClean="0"/>
              <a:t> for the button or menu item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default value for this string is the string written on the button or the menu item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This string can be retrieved with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getActionCommand</a:t>
            </a:r>
            <a:r>
              <a:rPr lang="en-US" sz="2000" smtClean="0"/>
              <a:t> method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e.getActionCommand()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3835F8C5-7D83-4FCF-9983-A4A6DB15C384}" type="slidenum">
              <a:rPr lang="en-US"/>
              <a:pPr>
                <a:defRPr/>
              </a:pPr>
              <a:t>85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The </a:t>
            </a:r>
            <a:r>
              <a:rPr lang="en-US" b="1">
                <a:latin typeface="Courier New" pitchFamily="49" charset="0"/>
              </a:rPr>
              <a:t>setActionCommand</a:t>
            </a:r>
            <a:r>
              <a:rPr lang="en-US"/>
              <a:t> Method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setActionCommand</a:t>
            </a:r>
            <a:r>
              <a:rPr lang="en-US" sz="2800" smtClean="0"/>
              <a:t> method can be used to change the action command for a component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This is especially useful when two or more buttons or menu items have the same default action command strings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JButton nextButton = new JButton("Next");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nextButton.setActionCommand("Next Button");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endParaRPr lang="en-US" sz="2000" smtClean="0"/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JMenuItem choose = new JMenuItem("Next");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choose.setActionCommand("Next Menu Item");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DA905735-5BFA-44D2-9785-1EC9055BCBF6}" type="slidenum">
              <a:rPr lang="en-US"/>
              <a:pPr>
                <a:defRPr/>
              </a:pPr>
              <a:t>86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698500" y="152400"/>
            <a:ext cx="8445500" cy="1143000"/>
          </a:xfrm>
        </p:spPr>
        <p:txBody>
          <a:bodyPr/>
          <a:lstStyle/>
          <a:p>
            <a:pPr eaLnBrk="1" hangingPunct="1"/>
            <a:r>
              <a:rPr lang="en-US" sz="3000" smtClean="0"/>
              <a:t>Some Methods in the Class </a:t>
            </a:r>
            <a:r>
              <a:rPr lang="en-US" sz="3000" b="1" smtClean="0">
                <a:latin typeface="Courier New" pitchFamily="49" charset="0"/>
              </a:rPr>
              <a:t>AbstractButton</a:t>
            </a:r>
            <a:r>
              <a:rPr lang="en-US" sz="3000" smtClean="0"/>
              <a:t> (Part 1 of 3)</a:t>
            </a:r>
          </a:p>
        </p:txBody>
      </p:sp>
      <p:pic>
        <p:nvPicPr>
          <p:cNvPr id="101379" name="Picture 8" descr="savitch_c17d15_1of3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412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91DCD629-7D12-4BFC-8A9E-03A5136CCCD2}" type="slidenum">
              <a:rPr lang="en-US"/>
              <a:pPr>
                <a:defRPr/>
              </a:pPr>
              <a:t>87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title"/>
          </p:nvPr>
        </p:nvSpPr>
        <p:spPr>
          <a:xfrm>
            <a:off x="698500" y="152400"/>
            <a:ext cx="8445500" cy="1143000"/>
          </a:xfrm>
        </p:spPr>
        <p:txBody>
          <a:bodyPr/>
          <a:lstStyle/>
          <a:p>
            <a:pPr eaLnBrk="1" hangingPunct="1"/>
            <a:r>
              <a:rPr lang="en-US" sz="3000" smtClean="0"/>
              <a:t>Some Methods in the Class </a:t>
            </a:r>
            <a:r>
              <a:rPr lang="en-US" sz="3000" b="1" smtClean="0">
                <a:latin typeface="Courier New" pitchFamily="49" charset="0"/>
              </a:rPr>
              <a:t>AbstractButton</a:t>
            </a:r>
            <a:r>
              <a:rPr lang="en-US" sz="3000" smtClean="0"/>
              <a:t> (Part 2 of 3)</a:t>
            </a:r>
          </a:p>
        </p:txBody>
      </p:sp>
      <p:pic>
        <p:nvPicPr>
          <p:cNvPr id="102403" name="Picture 3" descr="savitch_c17d15_2of3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435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BED62E12-403A-4019-B8BD-28C08B526A90}" type="slidenum">
              <a:rPr lang="en-US"/>
              <a:pPr>
                <a:defRPr/>
              </a:pPr>
              <a:t>88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title"/>
          </p:nvPr>
        </p:nvSpPr>
        <p:spPr>
          <a:xfrm>
            <a:off x="698500" y="152400"/>
            <a:ext cx="8445500" cy="1143000"/>
          </a:xfrm>
        </p:spPr>
        <p:txBody>
          <a:bodyPr/>
          <a:lstStyle/>
          <a:p>
            <a:pPr eaLnBrk="1" hangingPunct="1"/>
            <a:r>
              <a:rPr lang="en-US" sz="3000" smtClean="0"/>
              <a:t>Some Methods in the Class </a:t>
            </a:r>
            <a:r>
              <a:rPr lang="en-US" sz="3000" b="1" smtClean="0">
                <a:latin typeface="Courier New" pitchFamily="49" charset="0"/>
              </a:rPr>
              <a:t>AbstractButton</a:t>
            </a:r>
            <a:r>
              <a:rPr lang="en-US" sz="3000" smtClean="0"/>
              <a:t> (Part 3 of 3)</a:t>
            </a:r>
          </a:p>
        </p:txBody>
      </p:sp>
      <p:pic>
        <p:nvPicPr>
          <p:cNvPr id="103427" name="Picture 3" descr="savitch_c17d15_3of3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89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BE412575-052D-408F-9AE1-A5B98657D898}" type="slidenum">
              <a:rPr lang="en-US"/>
              <a:pPr>
                <a:defRPr/>
              </a:pPr>
              <a:t>89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Event-Driven Programming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In event-driven programming, objects are created that can fire events, and listener objects are created that can react to the events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The program itself no longer determines the order in which things can happen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Instead, the events determine the order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65A35646-C58E-4198-AD08-522053A06AB2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Listeners as Inner Classes</a:t>
            </a:r>
          </a:p>
        </p:txBody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Often, instead of having one action listener object deal with all the action events in a GUI, a separate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ActionListener</a:t>
            </a:r>
            <a:r>
              <a:rPr lang="en-US" sz="2800" smtClean="0"/>
              <a:t> class is created for each button or menu item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Each button or menu item has its own unique action listener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There is then no need for a multiway if-else statement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When this approach is used, each class is usually made a private inner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70B8C63D-294A-49D3-9BB8-754EB0C6394D}" type="slidenum">
              <a:rPr lang="en-US"/>
              <a:pPr>
                <a:defRPr/>
              </a:pPr>
              <a:t>90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Listeners as Inner Classes (Part 1 of 6)</a:t>
            </a:r>
          </a:p>
        </p:txBody>
      </p:sp>
      <p:pic>
        <p:nvPicPr>
          <p:cNvPr id="105475" name="Picture 7" descr="savitch_c17d16_1of6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80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E6417380-523B-4629-90F3-E356242F0094}" type="slidenum">
              <a:rPr lang="en-US"/>
              <a:pPr>
                <a:defRPr/>
              </a:pPr>
              <a:t>91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Listeners as Inner Classes (Part 2 of 6)</a:t>
            </a:r>
          </a:p>
        </p:txBody>
      </p:sp>
      <p:pic>
        <p:nvPicPr>
          <p:cNvPr id="106499" name="Picture 3" descr="savitch_c17d16_2of6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0B970F45-8856-4FC1-9169-72F509655D41}" type="slidenum">
              <a:rPr lang="en-US"/>
              <a:pPr>
                <a:defRPr/>
              </a:pPr>
              <a:t>92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Listeners as Inner Classes (Part 3 of 6)</a:t>
            </a:r>
          </a:p>
        </p:txBody>
      </p:sp>
      <p:pic>
        <p:nvPicPr>
          <p:cNvPr id="107523" name="Picture 3" descr="savitch_c17d16_3of6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D92DAA22-846C-41BE-93C3-21CD7CE50741}" type="slidenum">
              <a:rPr lang="en-US"/>
              <a:pPr>
                <a:defRPr/>
              </a:pPr>
              <a:t>93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Listeners as Inner Classes (Part 4 of 6)</a:t>
            </a:r>
          </a:p>
        </p:txBody>
      </p:sp>
      <p:pic>
        <p:nvPicPr>
          <p:cNvPr id="108547" name="Picture 3" descr="savitch_c17d16_4of6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8C4797C0-7894-4019-AFA6-6E740583B3EC}" type="slidenum">
              <a:rPr lang="en-US"/>
              <a:pPr>
                <a:defRPr/>
              </a:pPr>
              <a:t>94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Listeners as Inner Classes (Part 5 of 6)</a:t>
            </a:r>
          </a:p>
        </p:txBody>
      </p:sp>
      <p:pic>
        <p:nvPicPr>
          <p:cNvPr id="109571" name="Picture 3" descr="savitch_c17d16_5of6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264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0C265DF8-9DA1-4C02-8C68-A7CACA9BAD24}" type="slidenum">
              <a:rPr lang="en-US"/>
              <a:pPr>
                <a:defRPr/>
              </a:pPr>
              <a:t>95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Listeners as Inner Classes (Part 6 of 6)</a:t>
            </a:r>
          </a:p>
        </p:txBody>
      </p:sp>
      <p:pic>
        <p:nvPicPr>
          <p:cNvPr id="110595" name="Picture 3" descr="savitch_c17d16_6of6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50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3EB750C4-DABB-4CC9-9258-BF78CFDF23F0}" type="slidenum">
              <a:rPr lang="en-US"/>
              <a:pPr>
                <a:defRPr/>
              </a:pPr>
              <a:t>96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Text Fields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 </a:t>
            </a:r>
            <a:r>
              <a:rPr lang="en-US" sz="2800" i="1" smtClean="0"/>
              <a:t>text field</a:t>
            </a:r>
            <a:r>
              <a:rPr lang="en-US" sz="2800" smtClean="0"/>
              <a:t> is an object of 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JTextField</a:t>
            </a:r>
          </a:p>
          <a:p>
            <a:pPr lvl="1" eaLnBrk="1" hangingPunct="1"/>
            <a:r>
              <a:rPr lang="en-US" sz="2400" smtClean="0"/>
              <a:t>It is displayed as a field that allows the user to enter a single line of text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private JTextField name;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. . .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name = new JTextField(NUMBER_OF_CHAR);</a:t>
            </a:r>
          </a:p>
          <a:p>
            <a:pPr lvl="1" eaLnBrk="1" hangingPunct="1"/>
            <a:r>
              <a:rPr lang="en-US" sz="2400" smtClean="0"/>
              <a:t>In the text field above, at least 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NUMBER_OF_CHAR</a:t>
            </a:r>
            <a:r>
              <a:rPr lang="en-US" sz="2400" smtClean="0"/>
              <a:t> characters can be visible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C5606843-CDD0-4236-8B0C-937F29F208B4}" type="slidenum">
              <a:rPr lang="en-US"/>
              <a:pPr>
                <a:defRPr/>
              </a:pPr>
              <a:t>97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Text Fields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There is also a constructor with one additional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String</a:t>
            </a:r>
            <a:r>
              <a:rPr lang="en-US" sz="2400" smtClean="0"/>
              <a:t> parameter for displaying an initial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String</a:t>
            </a:r>
            <a:r>
              <a:rPr lang="en-US" sz="2400" smtClean="0"/>
              <a:t> in the text field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JTextField name = new JTextField(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       "Enter name here.", 30);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A Swing GUI can read the text in a text field using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getText</a:t>
            </a:r>
            <a:r>
              <a:rPr lang="en-US" sz="2400" smtClean="0">
                <a:latin typeface="Courier New" pitchFamily="49" charset="0"/>
              </a:rPr>
              <a:t> </a:t>
            </a:r>
            <a:r>
              <a:rPr lang="en-US" sz="2400" smtClean="0"/>
              <a:t>method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String inputString = name.getText();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method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setText</a:t>
            </a:r>
            <a:r>
              <a:rPr lang="en-US" sz="2400" smtClean="0"/>
              <a:t> can be used to display a new text string in a text field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name.setText("This is some output");</a:t>
            </a:r>
            <a:endParaRPr lang="en-US" sz="20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2A7970D0-14E8-476C-9317-FD733E21CD56}" type="slidenum">
              <a:rPr lang="en-US"/>
              <a:pPr>
                <a:defRPr/>
              </a:pPr>
              <a:t>98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Text Field (Part 1 of 7)</a:t>
            </a:r>
          </a:p>
        </p:txBody>
      </p:sp>
      <p:pic>
        <p:nvPicPr>
          <p:cNvPr id="113667" name="Picture 7" descr="savitch_c17d17_1of7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587500"/>
            <a:ext cx="7772400" cy="306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17-</a:t>
            </a:r>
            <a:fld id="{F1066131-E704-4A87-A417-54B6FCFD4D04}" type="slidenum">
              <a:rPr lang="en-US"/>
              <a:pPr>
                <a:defRPr/>
              </a:pPr>
              <a:t>99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</TotalTime>
  <Words>5953</Words>
  <Application>Microsoft Office PowerPoint</Application>
  <PresentationFormat>On-screen Show (4:3)</PresentationFormat>
  <Paragraphs>800</Paragraphs>
  <Slides>128</Slides>
  <Notes>128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128</vt:i4>
      </vt:variant>
    </vt:vector>
  </HeadingPairs>
  <TitlesOfParts>
    <vt:vector size="129" baseType="lpstr">
      <vt:lpstr>Office Theme</vt:lpstr>
      <vt:lpstr>Chapter 17</vt:lpstr>
      <vt:lpstr>Introduction to Swing</vt:lpstr>
      <vt:lpstr>Events</vt:lpstr>
      <vt:lpstr>Listeners</vt:lpstr>
      <vt:lpstr>Exception Objects</vt:lpstr>
      <vt:lpstr>Event Handlers</vt:lpstr>
      <vt:lpstr>Event Firing and an Event Listener</vt:lpstr>
      <vt:lpstr>Event-Driven Programming</vt:lpstr>
      <vt:lpstr>Event-Driven Programming</vt:lpstr>
      <vt:lpstr>Event-Driven Programming</vt:lpstr>
      <vt:lpstr>A Simple Window</vt:lpstr>
      <vt:lpstr>A First Swing Demonstration (Part 1 of 4)</vt:lpstr>
      <vt:lpstr>A First Swing Demonstration (Part 2 of 4)</vt:lpstr>
      <vt:lpstr>A First Swing Demonstration (Part 3 of 4)</vt:lpstr>
      <vt:lpstr>A First Swing Demonstration (Part 4 of 4)</vt:lpstr>
      <vt:lpstr>Some Methods in the Class JFrame (Part 1 of 3)</vt:lpstr>
      <vt:lpstr>Some Methods in the Class JFrame (Part 2 of 3)</vt:lpstr>
      <vt:lpstr>Some Methods in the Class JFrame (Part 3 of 3)</vt:lpstr>
      <vt:lpstr>Pixels and the Relationship between Resolution and Size</vt:lpstr>
      <vt:lpstr>Pitfall:  Forgetting to Program the  Close-Window Button</vt:lpstr>
      <vt:lpstr>Buttons</vt:lpstr>
      <vt:lpstr>Action Listeners and Action Events</vt:lpstr>
      <vt:lpstr>Action Listeners and Action Events</vt:lpstr>
      <vt:lpstr>Action Listeners and Action Events</vt:lpstr>
      <vt:lpstr>Action Listeners and Action Events</vt:lpstr>
      <vt:lpstr>Pitfall:  Changing the Heading for actionPerformed</vt:lpstr>
      <vt:lpstr>Tip:  Ending a Swing Program</vt:lpstr>
      <vt:lpstr>A Better Version of Our First Swing GUI</vt:lpstr>
      <vt:lpstr>The Normal Way to Define a JFrame (Part 1 of 4)</vt:lpstr>
      <vt:lpstr>The Normal Way to Define a JFrame (Part 2 of 4)</vt:lpstr>
      <vt:lpstr>The Normal Way to Define a JFrame (Part 3 of 4)</vt:lpstr>
      <vt:lpstr>The Normal Way to Define a JFrame (Part 4 of 4)</vt:lpstr>
      <vt:lpstr>Labels</vt:lpstr>
      <vt:lpstr>Color</vt:lpstr>
      <vt:lpstr>The Color Constants</vt:lpstr>
      <vt:lpstr>A JFrame with Color (Part 1 of 4)</vt:lpstr>
      <vt:lpstr>A JFrame with Color (Part 2 of 4)</vt:lpstr>
      <vt:lpstr>A JFrame with Color (Part 3 of 4)</vt:lpstr>
      <vt:lpstr>A JFrame with Color (Part 4 of 4)</vt:lpstr>
      <vt:lpstr>Containers and Layout Managers</vt:lpstr>
      <vt:lpstr>Border Layout Managers</vt:lpstr>
      <vt:lpstr>The BorderLayout Manager (Part 1 of 4)</vt:lpstr>
      <vt:lpstr>The BorderLayout Manager (Part 2 of 4)</vt:lpstr>
      <vt:lpstr>The BorderLayout Manager (Part 3 of 4)</vt:lpstr>
      <vt:lpstr>The BorderLayout Manager (Part 4 of 4)</vt:lpstr>
      <vt:lpstr>BorderLayout Regions</vt:lpstr>
      <vt:lpstr>Border Layout Managers</vt:lpstr>
      <vt:lpstr>Flow Layout Managers</vt:lpstr>
      <vt:lpstr>Grid Layout Managers</vt:lpstr>
      <vt:lpstr>Grid Layout Managers</vt:lpstr>
      <vt:lpstr>The GridLayout Manager (Part 1 of 4)</vt:lpstr>
      <vt:lpstr>The GridLayout Manager (Part 2 of 4)</vt:lpstr>
      <vt:lpstr>The GridLayout Manager (Part 3 of 4)</vt:lpstr>
      <vt:lpstr>The GridLayout Manager (Part 4 of 4)</vt:lpstr>
      <vt:lpstr>Some Layout Managers</vt:lpstr>
      <vt:lpstr>Panels</vt:lpstr>
      <vt:lpstr>Panels</vt:lpstr>
      <vt:lpstr>Using Panels (Part 1 of 8)</vt:lpstr>
      <vt:lpstr>Using Panels (Part 2 of 8)</vt:lpstr>
      <vt:lpstr>Using Panels (Part 3 of 8)</vt:lpstr>
      <vt:lpstr>Using Panels (Part 4 of 8)</vt:lpstr>
      <vt:lpstr>Using Panels (Part 5 of 8)</vt:lpstr>
      <vt:lpstr>Using Panels (Part 6 of 8)</vt:lpstr>
      <vt:lpstr>Using Panels (Part 7 of 8)</vt:lpstr>
      <vt:lpstr>Using Panels (Part 8 of 8)</vt:lpstr>
      <vt:lpstr>The Container Class</vt:lpstr>
      <vt:lpstr>The JComponent Class</vt:lpstr>
      <vt:lpstr>Objects in a Typical GUI</vt:lpstr>
      <vt:lpstr>Hierarchy of Swing and AWT Classes</vt:lpstr>
      <vt:lpstr>Tip:  Code a GUI's Look and Actions Separately</vt:lpstr>
      <vt:lpstr>The Model-View-Controller Pattern</vt:lpstr>
      <vt:lpstr>Menu Bars, Menus, and Menu Items</vt:lpstr>
      <vt:lpstr>Menu Bars, Menus, and Menu Items</vt:lpstr>
      <vt:lpstr>Nested Menus</vt:lpstr>
      <vt:lpstr>Menu Bars and JFrame</vt:lpstr>
      <vt:lpstr>A GUI with a Menu (Part 1 of 8)</vt:lpstr>
      <vt:lpstr>A GUI with a Menu (Part 2 of 8)</vt:lpstr>
      <vt:lpstr>A GUI with a Menu (Part 3 of 8)</vt:lpstr>
      <vt:lpstr>A GUI with a Menu (Part 4 of 8)</vt:lpstr>
      <vt:lpstr>A GUI with a Menu (Part 5 of 8)</vt:lpstr>
      <vt:lpstr>A GUI with a Menu (Part 6 of 8)</vt:lpstr>
      <vt:lpstr>A GUI with a Menu (Part 7 of 8)</vt:lpstr>
      <vt:lpstr>A GUI with a Menu (Part 8 of 8)</vt:lpstr>
      <vt:lpstr>The AbstractButton  and Dimension Classes</vt:lpstr>
      <vt:lpstr>The setActionCommand Method</vt:lpstr>
      <vt:lpstr>The setActionCommand Method</vt:lpstr>
      <vt:lpstr>Some Methods in the Class AbstractButton (Part 1 of 3)</vt:lpstr>
      <vt:lpstr>Some Methods in the Class AbstractButton (Part 2 of 3)</vt:lpstr>
      <vt:lpstr>Some Methods in the Class AbstractButton (Part 3 of 3)</vt:lpstr>
      <vt:lpstr>Listeners as Inner Classes</vt:lpstr>
      <vt:lpstr>Listeners as Inner Classes (Part 1 of 6)</vt:lpstr>
      <vt:lpstr>Listeners as Inner Classes (Part 2 of 6)</vt:lpstr>
      <vt:lpstr>Listeners as Inner Classes (Part 3 of 6)</vt:lpstr>
      <vt:lpstr>Listeners as Inner Classes (Part 4 of 6)</vt:lpstr>
      <vt:lpstr>Listeners as Inner Classes (Part 5 of 6)</vt:lpstr>
      <vt:lpstr>Listeners as Inner Classes (Part 6 of 6)</vt:lpstr>
      <vt:lpstr>Text Fields</vt:lpstr>
      <vt:lpstr>Text Fields</vt:lpstr>
      <vt:lpstr>A Text Field (Part 1 of 7)</vt:lpstr>
      <vt:lpstr>A Text Field (Part 2 of 7)</vt:lpstr>
      <vt:lpstr>A Text Field (Part 3 of 7)</vt:lpstr>
      <vt:lpstr>A Text Field (Part 4 of 7)</vt:lpstr>
      <vt:lpstr>A Text Field (Part 5 of 7)</vt:lpstr>
      <vt:lpstr>A Text Field (Part 6 of 7)</vt:lpstr>
      <vt:lpstr>A Text Field (Part 7 of 7)</vt:lpstr>
      <vt:lpstr>Text Areas</vt:lpstr>
      <vt:lpstr>Text Areas</vt:lpstr>
      <vt:lpstr>Text Fields and Text Areas</vt:lpstr>
      <vt:lpstr>Tip:  Labeling a Text Field</vt:lpstr>
      <vt:lpstr>Numbers of Characters Per Line</vt:lpstr>
      <vt:lpstr>Tip:  Inputting and Outputting Numbers</vt:lpstr>
      <vt:lpstr>The Class JTextComponent</vt:lpstr>
      <vt:lpstr>Some Methods in the Class JTextComponent (Part 1 of 2)</vt:lpstr>
      <vt:lpstr>Some Methods in the Class JTextComponent (Part 2 of 2)</vt:lpstr>
      <vt:lpstr>A Swing Calculator</vt:lpstr>
      <vt:lpstr>A Swing Calculator</vt:lpstr>
      <vt:lpstr>A Simple Calculator (Part 1 of 11)</vt:lpstr>
      <vt:lpstr>A Simple Calculator (Part 2 of 11)</vt:lpstr>
      <vt:lpstr>A Simple Calculator (Part 3 of 11)</vt:lpstr>
      <vt:lpstr>A Simple Calculator (Part 4 of 11)</vt:lpstr>
      <vt:lpstr>A Simple Calculator (Part 5 of 11)</vt:lpstr>
      <vt:lpstr>A Simple Calculator (Part 6 of 11)</vt:lpstr>
      <vt:lpstr>A Simple Calculator (Part 7 of 11)</vt:lpstr>
      <vt:lpstr>A Simple Calculator (Part 8 of 11)</vt:lpstr>
      <vt:lpstr>A Simple Calculator (Part 9 of 11)</vt:lpstr>
      <vt:lpstr>A Simple Calculator (Part 10 of 11)</vt:lpstr>
      <vt:lpstr>A Simple Calculator (Part 11 of 11)</vt:lpstr>
      <vt:lpstr>Uncaught Exceptions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Kenrick</dc:creator>
  <cp:lastModifiedBy>Binod</cp:lastModifiedBy>
  <cp:revision>23</cp:revision>
  <dcterms:created xsi:type="dcterms:W3CDTF">2006-08-16T00:00:00Z</dcterms:created>
  <dcterms:modified xsi:type="dcterms:W3CDTF">2016-02-03T13:18:20Z</dcterms:modified>
</cp:coreProperties>
</file>